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3" d="100"/>
          <a:sy n="123" d="100"/>
        </p:scale>
        <p:origin x="-444"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22885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2913063" y="0"/>
            <a:ext cx="2228850" cy="457200"/>
          </a:xfrm>
          <a:prstGeom prst="rect">
            <a:avLst/>
          </a:prstGeom>
        </p:spPr>
        <p:txBody>
          <a:bodyPr vert="horz" lIns="91440" tIns="45720" rIns="91440" bIns="45720" rtlCol="0"/>
          <a:lstStyle>
            <a:lvl1pPr algn="r">
              <a:defRPr sz="1200"/>
            </a:lvl1pPr>
          </a:lstStyle>
          <a:p>
            <a:fld id="{E5944E2D-3AAE-4B46-9813-C0377FA55F4C}" type="datetimeFigureOut">
              <a:rPr lang="en-IN" smtClean="0"/>
              <a:t>13-05-2026</a:t>
            </a:fld>
            <a:endParaRPr lang="en-IN"/>
          </a:p>
        </p:txBody>
      </p:sp>
      <p:sp>
        <p:nvSpPr>
          <p:cNvPr id="4" name="Slide Image Placeholder 3"/>
          <p:cNvSpPr>
            <a:spLocks noGrp="1" noRot="1" noChangeAspect="1"/>
          </p:cNvSpPr>
          <p:nvPr>
            <p:ph type="sldImg" idx="2"/>
          </p:nvPr>
        </p:nvSpPr>
        <p:spPr>
          <a:xfrm>
            <a:off x="-47625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514350" y="4343400"/>
            <a:ext cx="41148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22885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2913063" y="8685213"/>
            <a:ext cx="2228850" cy="457200"/>
          </a:xfrm>
          <a:prstGeom prst="rect">
            <a:avLst/>
          </a:prstGeom>
        </p:spPr>
        <p:txBody>
          <a:bodyPr vert="horz" lIns="91440" tIns="45720" rIns="91440" bIns="45720" rtlCol="0" anchor="b"/>
          <a:lstStyle>
            <a:lvl1pPr algn="r">
              <a:defRPr sz="1200"/>
            </a:lvl1pPr>
          </a:lstStyle>
          <a:p>
            <a:fld id="{358CBDA7-44CF-4C10-80CA-B0AA02ABB757}" type="slidenum">
              <a:rPr lang="en-IN" smtClean="0"/>
              <a:t>‹#›</a:t>
            </a:fld>
            <a:endParaRPr lang="en-IN"/>
          </a:p>
        </p:txBody>
      </p:sp>
    </p:spTree>
    <p:extLst>
      <p:ext uri="{BB962C8B-B14F-4D97-AF65-F5344CB8AC3E}">
        <p14:creationId xmlns:p14="http://schemas.microsoft.com/office/powerpoint/2010/main" val="1020854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s://www.dialdesk.in/blog/how-to-set-up-whatsapp-customer-support-in-15-minutes" TargetMode="External"/><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dialdesk.in/blog/how-to-set-up-whatsapp-customer-support-in-15-minutes" TargetMode="External"/><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image" Target="../media/image11.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hyperlink" Target="https://calendly.com/dialdesk-marketing/30min"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5D366"/>
          </a:solidFill>
          <a:ln w="12700">
            <a:solidFill>
              <a:srgbClr val="25D366"/>
            </a:solidFill>
            <a:prstDash val="solid"/>
          </a:ln>
        </p:spPr>
      </p:sp>
      <p:sp>
        <p:nvSpPr>
          <p:cNvPr id="3" name="Shape 1"/>
          <p:cNvSpPr/>
          <p:nvPr/>
        </p:nvSpPr>
        <p:spPr>
          <a:xfrm>
            <a:off x="5852160" y="0"/>
            <a:ext cx="3291840" cy="5143500"/>
          </a:xfrm>
          <a:prstGeom prst="rect">
            <a:avLst/>
          </a:prstGeom>
          <a:solidFill>
            <a:srgbClr val="0D1F3A"/>
          </a:solidFill>
          <a:ln w="12700">
            <a:solidFill>
              <a:srgbClr val="0D1F3A"/>
            </a:solidFill>
            <a:prstDash val="solid"/>
          </a:ln>
        </p:spPr>
      </p:sp>
      <p:sp>
        <p:nvSpPr>
          <p:cNvPr id="4" name="Shape 2"/>
          <p:cNvSpPr/>
          <p:nvPr/>
        </p:nvSpPr>
        <p:spPr>
          <a:xfrm>
            <a:off x="6126480" y="-548640"/>
            <a:ext cx="2560320" cy="2560320"/>
          </a:xfrm>
          <a:prstGeom prst="ellipse">
            <a:avLst/>
          </a:prstGeom>
          <a:solidFill>
            <a:srgbClr val="25D366">
              <a:alpha val="18000"/>
            </a:srgbClr>
          </a:solidFill>
          <a:ln w="12700">
            <a:solidFill>
              <a:srgbClr val="25D366">
                <a:alpha val="18000"/>
              </a:srgbClr>
            </a:solidFill>
            <a:prstDash val="solid"/>
          </a:ln>
        </p:spPr>
      </p:sp>
      <p:sp>
        <p:nvSpPr>
          <p:cNvPr id="5" name="Shape 3"/>
          <p:cNvSpPr/>
          <p:nvPr/>
        </p:nvSpPr>
        <p:spPr>
          <a:xfrm>
            <a:off x="7498080" y="3108960"/>
            <a:ext cx="2011680" cy="2011680"/>
          </a:xfrm>
          <a:prstGeom prst="ellipse">
            <a:avLst/>
          </a:prstGeom>
          <a:solidFill>
            <a:srgbClr val="F97316">
              <a:alpha val="22000"/>
            </a:srgbClr>
          </a:solidFill>
          <a:ln w="12700">
            <a:solidFill>
              <a:srgbClr val="F97316">
                <a:alpha val="22000"/>
              </a:srgbClr>
            </a:solidFill>
            <a:prstDash val="solid"/>
          </a:ln>
        </p:spPr>
      </p:sp>
      <p:pic>
        <p:nvPicPr>
          <p:cNvPr id="6" name="Image 0" descr="preencoded.png"/>
          <p:cNvPicPr>
            <a:picLocks noChangeAspect="1"/>
          </p:cNvPicPr>
          <p:nvPr/>
        </p:nvPicPr>
        <p:blipFill>
          <a:blip r:embed="rId3"/>
          <a:stretch>
            <a:fillRect/>
          </a:stretch>
        </p:blipFill>
        <p:spPr>
          <a:xfrm>
            <a:off x="6583680" y="1280160"/>
            <a:ext cx="1828800" cy="1828800"/>
          </a:xfrm>
          <a:prstGeom prst="rect">
            <a:avLst/>
          </a:prstGeom>
        </p:spPr>
      </p:pic>
      <p:sp>
        <p:nvSpPr>
          <p:cNvPr id="9" name="Text 6"/>
          <p:cNvSpPr/>
          <p:nvPr/>
        </p:nvSpPr>
        <p:spPr>
          <a:xfrm>
            <a:off x="256032" y="1005840"/>
            <a:ext cx="5303520" cy="2286000"/>
          </a:xfrm>
          <a:prstGeom prst="rect">
            <a:avLst/>
          </a:prstGeom>
          <a:noFill/>
          <a:ln/>
        </p:spPr>
        <p:txBody>
          <a:bodyPr wrap="square" rtlCol="0" anchor="ctr"/>
          <a:lstStyle/>
          <a:p>
            <a:r>
              <a:rPr lang="en-US" sz="2700" b="1" dirty="0" err="1">
                <a:solidFill>
                  <a:schemeClr val="bg1"/>
                </a:solidFill>
                <a:latin typeface="Trebuchet MS" pitchFamily="34" charset="0"/>
              </a:rPr>
              <a:t>WhatsApp</a:t>
            </a:r>
            <a:r>
              <a:rPr lang="en-US" sz="2700" b="1" dirty="0">
                <a:solidFill>
                  <a:schemeClr val="bg1"/>
                </a:solidFill>
                <a:latin typeface="Trebuchet MS" pitchFamily="34" charset="0"/>
              </a:rPr>
              <a:t> Customer Support </a:t>
            </a:r>
            <a:r>
              <a:rPr lang="en-US" sz="2700" dirty="0">
                <a:solidFill>
                  <a:schemeClr val="bg1"/>
                </a:solidFill>
                <a:latin typeface="Trebuchet MS" pitchFamily="34" charset="0"/>
              </a:rPr>
              <a:t>Services | 24/7 </a:t>
            </a:r>
            <a:r>
              <a:rPr lang="en-US" sz="2700" dirty="0" err="1">
                <a:solidFill>
                  <a:schemeClr val="bg1"/>
                </a:solidFill>
                <a:latin typeface="Trebuchet MS" pitchFamily="34" charset="0"/>
              </a:rPr>
              <a:t>Omnichannel</a:t>
            </a:r>
            <a:r>
              <a:rPr lang="en-US" sz="2700" dirty="0">
                <a:solidFill>
                  <a:schemeClr val="bg1"/>
                </a:solidFill>
                <a:latin typeface="Trebuchet MS" pitchFamily="34" charset="0"/>
              </a:rPr>
              <a:t> Help</a:t>
            </a:r>
            <a:endParaRPr lang="en-US" sz="2700" dirty="0">
              <a:solidFill>
                <a:schemeClr val="bg1"/>
              </a:solidFill>
              <a:latin typeface="Trebuchet MS" pitchFamily="34" charset="0"/>
            </a:endParaRPr>
          </a:p>
        </p:txBody>
      </p:sp>
      <p:sp>
        <p:nvSpPr>
          <p:cNvPr id="10" name="Text 7"/>
          <p:cNvSpPr/>
          <p:nvPr/>
        </p:nvSpPr>
        <p:spPr>
          <a:xfrm>
            <a:off x="256032" y="2934612"/>
            <a:ext cx="5303520" cy="411480"/>
          </a:xfrm>
          <a:prstGeom prst="rect">
            <a:avLst/>
          </a:prstGeom>
          <a:noFill/>
          <a:ln/>
        </p:spPr>
        <p:txBody>
          <a:bodyPr wrap="square" rtlCol="0" anchor="ctr"/>
          <a:lstStyle/>
          <a:p>
            <a:pPr marL="0" indent="0" algn="l">
              <a:buNone/>
            </a:pPr>
            <a:r>
              <a:rPr lang="en-US" sz="1300" i="1" dirty="0">
                <a:solidFill>
                  <a:srgbClr val="A8F0C6"/>
                </a:solidFill>
              </a:rPr>
              <a:t>Instant. Personal. Always Available.</a:t>
            </a:r>
            <a:endParaRPr lang="en-US" sz="1300" dirty="0"/>
          </a:p>
        </p:txBody>
      </p:sp>
      <p:sp>
        <p:nvSpPr>
          <p:cNvPr id="11" name="Text 8"/>
          <p:cNvSpPr/>
          <p:nvPr/>
        </p:nvSpPr>
        <p:spPr>
          <a:xfrm>
            <a:off x="256032" y="3395700"/>
            <a:ext cx="2743200" cy="320040"/>
          </a:xfrm>
          <a:prstGeom prst="rect">
            <a:avLst/>
          </a:prstGeom>
          <a:noFill/>
          <a:ln/>
        </p:spPr>
        <p:txBody>
          <a:bodyPr wrap="square" rtlCol="0" anchor="ctr"/>
          <a:lstStyle/>
          <a:p>
            <a:pPr marL="0" indent="0" algn="l">
              <a:buNone/>
            </a:pPr>
            <a:r>
              <a:rPr lang="en-US" sz="1100" b="1" dirty="0">
                <a:solidFill>
                  <a:srgbClr val="F97316"/>
                </a:solidFill>
              </a:rPr>
              <a:t>www.dialdesk.in</a:t>
            </a:r>
            <a:endParaRPr lang="en-US" sz="1100"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25D366"/>
          </a:solidFill>
          <a:ln w="12700">
            <a:solidFill>
              <a:srgbClr val="25D366"/>
            </a:solidFill>
            <a:prstDash val="solid"/>
          </a:ln>
        </p:spPr>
      </p:sp>
      <p:sp>
        <p:nvSpPr>
          <p:cNvPr id="3" name="Shape 1"/>
          <p:cNvSpPr/>
          <p:nvPr/>
        </p:nvSpPr>
        <p:spPr>
          <a:xfrm>
            <a:off x="274320" y="182880"/>
            <a:ext cx="411480" cy="411480"/>
          </a:xfrm>
          <a:prstGeom prst="ellipse">
            <a:avLst/>
          </a:prstGeom>
          <a:solidFill>
            <a:srgbClr val="0A2342"/>
          </a:solidFill>
          <a:ln w="12700">
            <a:solidFill>
              <a:srgbClr val="0A2342"/>
            </a:solidFill>
            <a:prstDash val="solid"/>
          </a:ln>
        </p:spPr>
      </p:sp>
      <p:sp>
        <p:nvSpPr>
          <p:cNvPr id="4" name="Text 2"/>
          <p:cNvSpPr/>
          <p:nvPr/>
        </p:nvSpPr>
        <p:spPr>
          <a:xfrm>
            <a:off x="274320"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02</a:t>
            </a:r>
            <a:endParaRPr lang="en-US" sz="1100" dirty="0"/>
          </a:p>
        </p:txBody>
      </p:sp>
      <p:sp>
        <p:nvSpPr>
          <p:cNvPr id="5" name="Text 3"/>
          <p:cNvSpPr/>
          <p:nvPr/>
        </p:nvSpPr>
        <p:spPr>
          <a:xfrm>
            <a:off x="804672" y="182880"/>
            <a:ext cx="6858000" cy="457200"/>
          </a:xfrm>
          <a:prstGeom prst="rect">
            <a:avLst/>
          </a:prstGeom>
          <a:noFill/>
          <a:ln/>
        </p:spPr>
        <p:txBody>
          <a:bodyPr wrap="square" rtlCol="0" anchor="ctr"/>
          <a:lstStyle/>
          <a:p>
            <a:pPr marL="0" indent="0">
              <a:buNone/>
            </a:pPr>
            <a:r>
              <a:rPr lang="en-US" sz="2200" b="1" dirty="0">
                <a:solidFill>
                  <a:srgbClr val="0A2342"/>
                </a:solidFill>
                <a:latin typeface="Trebuchet MS" pitchFamily="34" charset="0"/>
                <a:ea typeface="Trebuchet MS" pitchFamily="34" charset="-122"/>
                <a:cs typeface="Trebuchet MS" pitchFamily="34" charset="-120"/>
              </a:rPr>
              <a:t>The Modern Customer Expectation</a:t>
            </a:r>
            <a:endParaRPr lang="en-US" sz="2200" dirty="0"/>
          </a:p>
        </p:txBody>
      </p:sp>
      <p:sp>
        <p:nvSpPr>
          <p:cNvPr id="7" name="Text 4"/>
          <p:cNvSpPr/>
          <p:nvPr/>
        </p:nvSpPr>
        <p:spPr>
          <a:xfrm>
            <a:off x="365760" y="804672"/>
            <a:ext cx="5212080" cy="3200400"/>
          </a:xfrm>
          <a:prstGeom prst="rect">
            <a:avLst/>
          </a:prstGeom>
          <a:noFill/>
          <a:ln/>
        </p:spPr>
        <p:txBody>
          <a:bodyPr wrap="square" rtlCol="0" anchor="t"/>
          <a:lstStyle/>
          <a:p>
            <a:pPr marL="0" indent="0" algn="l">
              <a:spcAft>
                <a:spcPts val="1000"/>
              </a:spcAft>
              <a:buNone/>
            </a:pPr>
            <a:r>
              <a:rPr lang="en-US" sz="1250" dirty="0">
                <a:solidFill>
                  <a:srgbClr val="1E293B"/>
                </a:solidFill>
                <a:latin typeface="Calibri" pitchFamily="34" charset="0"/>
                <a:ea typeface="Calibri" pitchFamily="34" charset="-122"/>
                <a:cs typeface="Calibri" pitchFamily="34" charset="-120"/>
              </a:rPr>
              <a:t>Today's customers do not want to wait on hold or navigate complicated ticketing systems. They want answers where they already spend their time — and for most people across India and beyond, that place is WhatsApp. With over two billion active users globally, WhatsApp has quietly become the most trusted communication channel between people and the businesses they buy from</a:t>
            </a:r>
            <a:r>
              <a:rPr lang="en-US" sz="1250" dirty="0" smtClean="0">
                <a:solidFill>
                  <a:srgbClr val="1E293B"/>
                </a:solidFill>
                <a:latin typeface="Calibri" pitchFamily="34" charset="0"/>
                <a:ea typeface="Calibri" pitchFamily="34" charset="-122"/>
                <a:cs typeface="Calibri" pitchFamily="34" charset="-120"/>
              </a:rPr>
              <a:t>.</a:t>
            </a:r>
            <a:endParaRPr lang="en-US" sz="1250" dirty="0"/>
          </a:p>
          <a:p>
            <a:pPr marL="0" indent="0" algn="l">
              <a:spcAft>
                <a:spcPts val="1000"/>
              </a:spcAft>
              <a:buNone/>
            </a:pPr>
            <a:r>
              <a:rPr lang="en-US" sz="1250" dirty="0">
                <a:solidFill>
                  <a:srgbClr val="1E293B"/>
                </a:solidFill>
                <a:latin typeface="Calibri" pitchFamily="34" charset="0"/>
                <a:ea typeface="Calibri" pitchFamily="34" charset="-122"/>
                <a:cs typeface="Calibri" pitchFamily="34" charset="-120"/>
              </a:rPr>
              <a:t>At DialDesk, we have seen this shift firsthand across 250+ client accounts. When customers can reach a brand through a familiar, fast, and friction-free channel, satisfaction scores go up, response times come down, and support costs follow. The businesses winning at customer experience in 2025 are not just available — they are available on the right channel, at the right time.</a:t>
            </a:r>
            <a:endParaRPr lang="en-US" sz="1250" dirty="0"/>
          </a:p>
        </p:txBody>
      </p:sp>
      <p:sp>
        <p:nvSpPr>
          <p:cNvPr id="8" name="Shape 5"/>
          <p:cNvSpPr/>
          <p:nvPr/>
        </p:nvSpPr>
        <p:spPr>
          <a:xfrm>
            <a:off x="5989320" y="777240"/>
            <a:ext cx="2880360" cy="1234440"/>
          </a:xfrm>
          <a:prstGeom prst="rect">
            <a:avLst/>
          </a:prstGeom>
          <a:solidFill>
            <a:srgbClr val="FFFFFF"/>
          </a:solidFill>
          <a:ln w="19050">
            <a:solidFill>
              <a:srgbClr val="D0EAD8"/>
            </a:solidFill>
            <a:prstDash val="solid"/>
          </a:ln>
          <a:effectLst>
            <a:outerShdw blurRad="101600" dist="25400" dir="8100000" algn="bl" rotWithShape="0">
              <a:srgbClr val="000000">
                <a:alpha val="9000"/>
              </a:srgbClr>
            </a:outerShdw>
          </a:effectLst>
        </p:spPr>
      </p:sp>
      <p:sp>
        <p:nvSpPr>
          <p:cNvPr id="9" name="Text 6"/>
          <p:cNvSpPr/>
          <p:nvPr/>
        </p:nvSpPr>
        <p:spPr>
          <a:xfrm>
            <a:off x="5989320" y="868680"/>
            <a:ext cx="2880360" cy="530352"/>
          </a:xfrm>
          <a:prstGeom prst="rect">
            <a:avLst/>
          </a:prstGeom>
          <a:noFill/>
          <a:ln/>
        </p:spPr>
        <p:txBody>
          <a:bodyPr wrap="square" lIns="0" tIns="0" rIns="0" bIns="0" rtlCol="0" anchor="ctr"/>
          <a:lstStyle/>
          <a:p>
            <a:pPr marL="0" indent="0" algn="ctr">
              <a:buNone/>
            </a:pPr>
            <a:r>
              <a:rPr lang="en-US" sz="2600" b="1" dirty="0">
                <a:solidFill>
                  <a:srgbClr val="1A56DB"/>
                </a:solidFill>
                <a:latin typeface="Trebuchet MS" pitchFamily="34" charset="0"/>
                <a:ea typeface="Trebuchet MS" pitchFamily="34" charset="-122"/>
                <a:cs typeface="Trebuchet MS" pitchFamily="34" charset="-120"/>
              </a:rPr>
              <a:t>2B+</a:t>
            </a:r>
            <a:endParaRPr lang="en-US" sz="2600" dirty="0"/>
          </a:p>
        </p:txBody>
      </p:sp>
      <p:sp>
        <p:nvSpPr>
          <p:cNvPr id="10" name="Text 7"/>
          <p:cNvSpPr/>
          <p:nvPr/>
        </p:nvSpPr>
        <p:spPr>
          <a:xfrm>
            <a:off x="5989320" y="1417320"/>
            <a:ext cx="2880360" cy="502920"/>
          </a:xfrm>
          <a:prstGeom prst="rect">
            <a:avLst/>
          </a:prstGeom>
          <a:noFill/>
          <a:ln/>
        </p:spPr>
        <p:txBody>
          <a:bodyPr wrap="square" lIns="0" tIns="0" rIns="0" bIns="0" rtlCol="0" anchor="ctr"/>
          <a:lstStyle/>
          <a:p>
            <a:pPr marL="0" indent="0" algn="ctr">
              <a:buNone/>
            </a:pPr>
            <a:r>
              <a:rPr lang="en-US" sz="1000" dirty="0">
                <a:solidFill>
                  <a:srgbClr val="64748B"/>
                </a:solidFill>
              </a:rPr>
              <a:t>WhatsApp users</a:t>
            </a:r>
            <a:endParaRPr lang="en-US" sz="1000" dirty="0"/>
          </a:p>
          <a:p>
            <a:pPr marL="0" indent="0" algn="ctr">
              <a:buNone/>
            </a:pPr>
            <a:r>
              <a:rPr lang="en-US" sz="1000" dirty="0">
                <a:solidFill>
                  <a:srgbClr val="64748B"/>
                </a:solidFill>
              </a:rPr>
              <a:t>worldwide</a:t>
            </a:r>
            <a:endParaRPr lang="en-US" sz="1000" dirty="0"/>
          </a:p>
        </p:txBody>
      </p:sp>
      <p:sp>
        <p:nvSpPr>
          <p:cNvPr id="11" name="Shape 8"/>
          <p:cNvSpPr/>
          <p:nvPr/>
        </p:nvSpPr>
        <p:spPr>
          <a:xfrm>
            <a:off x="5989320" y="2194560"/>
            <a:ext cx="2880360" cy="1234440"/>
          </a:xfrm>
          <a:prstGeom prst="rect">
            <a:avLst/>
          </a:prstGeom>
          <a:solidFill>
            <a:srgbClr val="0A2342"/>
          </a:solidFill>
          <a:ln w="19050">
            <a:solidFill>
              <a:srgbClr val="0A2342"/>
            </a:solidFill>
            <a:prstDash val="solid"/>
          </a:ln>
          <a:effectLst>
            <a:outerShdw blurRad="101600" dist="25400" dir="8100000" algn="bl" rotWithShape="0">
              <a:srgbClr val="000000">
                <a:alpha val="9000"/>
              </a:srgbClr>
            </a:outerShdw>
          </a:effectLst>
        </p:spPr>
      </p:sp>
      <p:sp>
        <p:nvSpPr>
          <p:cNvPr id="12" name="Text 9"/>
          <p:cNvSpPr/>
          <p:nvPr/>
        </p:nvSpPr>
        <p:spPr>
          <a:xfrm>
            <a:off x="5989320" y="2286000"/>
            <a:ext cx="2880360" cy="530352"/>
          </a:xfrm>
          <a:prstGeom prst="rect">
            <a:avLst/>
          </a:prstGeom>
          <a:noFill/>
          <a:ln/>
        </p:spPr>
        <p:txBody>
          <a:bodyPr wrap="square" lIns="0" tIns="0" rIns="0" bIns="0" rtlCol="0" anchor="ctr"/>
          <a:lstStyle/>
          <a:p>
            <a:pPr marL="0" indent="0" algn="ctr">
              <a:buNone/>
            </a:pPr>
            <a:r>
              <a:rPr lang="en-US" sz="2600" b="1" dirty="0">
                <a:solidFill>
                  <a:srgbClr val="25D366"/>
                </a:solidFill>
                <a:latin typeface="Trebuchet MS" pitchFamily="34" charset="0"/>
                <a:ea typeface="Trebuchet MS" pitchFamily="34" charset="-122"/>
                <a:cs typeface="Trebuchet MS" pitchFamily="34" charset="-120"/>
              </a:rPr>
              <a:t>68%</a:t>
            </a:r>
            <a:endParaRPr lang="en-US" sz="2600" dirty="0"/>
          </a:p>
        </p:txBody>
      </p:sp>
      <p:sp>
        <p:nvSpPr>
          <p:cNvPr id="13" name="Text 10"/>
          <p:cNvSpPr/>
          <p:nvPr/>
        </p:nvSpPr>
        <p:spPr>
          <a:xfrm>
            <a:off x="5989320" y="2834640"/>
            <a:ext cx="2880360" cy="502920"/>
          </a:xfrm>
          <a:prstGeom prst="rect">
            <a:avLst/>
          </a:prstGeom>
          <a:noFill/>
          <a:ln/>
        </p:spPr>
        <p:txBody>
          <a:bodyPr wrap="square" lIns="0" tIns="0" rIns="0" bIns="0" rtlCol="0" anchor="ctr"/>
          <a:lstStyle/>
          <a:p>
            <a:pPr marL="0" indent="0" algn="ctr">
              <a:buNone/>
            </a:pPr>
            <a:r>
              <a:rPr lang="en-US" sz="1000" dirty="0">
                <a:solidFill>
                  <a:srgbClr val="A8F0C6"/>
                </a:solidFill>
              </a:rPr>
              <a:t>prefer messaging</a:t>
            </a:r>
            <a:endParaRPr lang="en-US" sz="1000" dirty="0"/>
          </a:p>
          <a:p>
            <a:pPr marL="0" indent="0" algn="ctr">
              <a:buNone/>
            </a:pPr>
            <a:r>
              <a:rPr lang="en-US" sz="1000" dirty="0">
                <a:solidFill>
                  <a:srgbClr val="A8F0C6"/>
                </a:solidFill>
              </a:rPr>
              <a:t>over phone calls</a:t>
            </a:r>
            <a:endParaRPr lang="en-US" sz="1000" dirty="0"/>
          </a:p>
        </p:txBody>
      </p:sp>
      <p:sp>
        <p:nvSpPr>
          <p:cNvPr id="14" name="Shape 11"/>
          <p:cNvSpPr/>
          <p:nvPr/>
        </p:nvSpPr>
        <p:spPr>
          <a:xfrm>
            <a:off x="5989320" y="3611880"/>
            <a:ext cx="2880360" cy="1234440"/>
          </a:xfrm>
          <a:prstGeom prst="rect">
            <a:avLst/>
          </a:prstGeom>
          <a:solidFill>
            <a:srgbClr val="FFFFFF"/>
          </a:solidFill>
          <a:ln w="19050">
            <a:solidFill>
              <a:srgbClr val="D0EAD8"/>
            </a:solidFill>
            <a:prstDash val="solid"/>
          </a:ln>
          <a:effectLst>
            <a:outerShdw blurRad="101600" dist="25400" dir="8100000" algn="bl" rotWithShape="0">
              <a:srgbClr val="000000">
                <a:alpha val="9000"/>
              </a:srgbClr>
            </a:outerShdw>
          </a:effectLst>
        </p:spPr>
      </p:sp>
      <p:sp>
        <p:nvSpPr>
          <p:cNvPr id="15" name="Text 12"/>
          <p:cNvSpPr/>
          <p:nvPr/>
        </p:nvSpPr>
        <p:spPr>
          <a:xfrm>
            <a:off x="5989320" y="3703320"/>
            <a:ext cx="2880360" cy="530352"/>
          </a:xfrm>
          <a:prstGeom prst="rect">
            <a:avLst/>
          </a:prstGeom>
          <a:noFill/>
          <a:ln/>
        </p:spPr>
        <p:txBody>
          <a:bodyPr wrap="square" lIns="0" tIns="0" rIns="0" bIns="0" rtlCol="0" anchor="ctr"/>
          <a:lstStyle/>
          <a:p>
            <a:pPr marL="0" indent="0" algn="ctr">
              <a:buNone/>
            </a:pPr>
            <a:r>
              <a:rPr lang="en-US" sz="2600" b="1" dirty="0">
                <a:solidFill>
                  <a:srgbClr val="1A56DB"/>
                </a:solidFill>
                <a:latin typeface="Trebuchet MS" pitchFamily="34" charset="0"/>
                <a:ea typeface="Trebuchet MS" pitchFamily="34" charset="-122"/>
                <a:cs typeface="Trebuchet MS" pitchFamily="34" charset="-120"/>
              </a:rPr>
              <a:t>3x</a:t>
            </a:r>
            <a:endParaRPr lang="en-US" sz="2600" dirty="0"/>
          </a:p>
        </p:txBody>
      </p:sp>
      <p:sp>
        <p:nvSpPr>
          <p:cNvPr id="16" name="Text 13"/>
          <p:cNvSpPr/>
          <p:nvPr/>
        </p:nvSpPr>
        <p:spPr>
          <a:xfrm>
            <a:off x="5989320" y="4251960"/>
            <a:ext cx="2880360" cy="502920"/>
          </a:xfrm>
          <a:prstGeom prst="rect">
            <a:avLst/>
          </a:prstGeom>
          <a:noFill/>
          <a:ln/>
        </p:spPr>
        <p:txBody>
          <a:bodyPr wrap="square" lIns="0" tIns="0" rIns="0" bIns="0" rtlCol="0" anchor="ctr"/>
          <a:lstStyle/>
          <a:p>
            <a:pPr marL="0" indent="0" algn="ctr">
              <a:buNone/>
            </a:pPr>
            <a:r>
              <a:rPr lang="en-US" sz="1000" dirty="0">
                <a:solidFill>
                  <a:srgbClr val="64748B"/>
                </a:solidFill>
              </a:rPr>
              <a:t>faster resolution</a:t>
            </a:r>
            <a:endParaRPr lang="en-US" sz="1000" dirty="0"/>
          </a:p>
          <a:p>
            <a:pPr marL="0" indent="0" algn="ctr">
              <a:buNone/>
            </a:pPr>
            <a:r>
              <a:rPr lang="en-US" sz="1000" dirty="0">
                <a:solidFill>
                  <a:srgbClr val="64748B"/>
                </a:solidFill>
              </a:rPr>
              <a:t>via chat vs email</a:t>
            </a:r>
            <a:endParaRPr lang="en-US" sz="1000" dirty="0"/>
          </a:p>
        </p:txBody>
      </p:sp>
      <p:sp>
        <p:nvSpPr>
          <p:cNvPr id="17" name="Shape 14"/>
          <p:cNvSpPr/>
          <p:nvPr/>
        </p:nvSpPr>
        <p:spPr>
          <a:xfrm>
            <a:off x="0" y="4796028"/>
            <a:ext cx="9144000" cy="347472"/>
          </a:xfrm>
          <a:prstGeom prst="rect">
            <a:avLst/>
          </a:prstGeom>
          <a:solidFill>
            <a:srgbClr val="E8F8EE"/>
          </a:solidFill>
          <a:ln w="12700">
            <a:solidFill>
              <a:srgbClr val="E8F8EE"/>
            </a:solidFill>
            <a:prstDash val="solid"/>
          </a:ln>
        </p:spPr>
      </p:sp>
      <p:sp>
        <p:nvSpPr>
          <p:cNvPr id="18" name="Text 15"/>
          <p:cNvSpPr/>
          <p:nvPr/>
        </p:nvSpPr>
        <p:spPr>
          <a:xfrm>
            <a:off x="365760" y="4796028"/>
            <a:ext cx="8412480" cy="347472"/>
          </a:xfrm>
          <a:prstGeom prst="rect">
            <a:avLst/>
          </a:prstGeom>
          <a:noFill/>
          <a:ln/>
        </p:spPr>
        <p:txBody>
          <a:bodyPr wrap="square" rtlCol="0" anchor="ctr"/>
          <a:lstStyle/>
          <a:p>
            <a:pPr marL="0" indent="0">
              <a:buNone/>
            </a:pPr>
            <a:r>
              <a:rPr lang="en-US" sz="1100" i="1" dirty="0">
                <a:solidFill>
                  <a:srgbClr val="1A7A42"/>
                </a:solidFill>
              </a:rPr>
              <a:t>DialDesk connects your brand to customers on the channel they trust most.</a:t>
            </a:r>
            <a:endParaRPr lang="en-US" sz="1100" dirty="0"/>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914400" y="-914400"/>
            <a:ext cx="3657600" cy="3657600"/>
          </a:xfrm>
          <a:prstGeom prst="ellipse">
            <a:avLst/>
          </a:prstGeom>
          <a:solidFill>
            <a:srgbClr val="25D366">
              <a:alpha val="13000"/>
            </a:srgbClr>
          </a:solidFill>
          <a:ln w="12700">
            <a:solidFill>
              <a:srgbClr val="25D366">
                <a:alpha val="13000"/>
              </a:srgbClr>
            </a:solidFill>
            <a:prstDash val="solid"/>
          </a:ln>
        </p:spPr>
      </p:sp>
      <p:sp>
        <p:nvSpPr>
          <p:cNvPr id="3" name="Shape 1"/>
          <p:cNvSpPr/>
          <p:nvPr/>
        </p:nvSpPr>
        <p:spPr>
          <a:xfrm>
            <a:off x="7315200" y="3200400"/>
            <a:ext cx="2743200" cy="2743200"/>
          </a:xfrm>
          <a:prstGeom prst="ellipse">
            <a:avLst/>
          </a:prstGeom>
          <a:solidFill>
            <a:srgbClr val="F97316">
              <a:alpha val="18000"/>
            </a:srgbClr>
          </a:solidFill>
          <a:ln w="12700">
            <a:solidFill>
              <a:srgbClr val="F97316">
                <a:alpha val="18000"/>
              </a:srgbClr>
            </a:solidFill>
            <a:prstDash val="solid"/>
          </a:ln>
        </p:spPr>
      </p:sp>
      <p:sp>
        <p:nvSpPr>
          <p:cNvPr id="4" name="Shape 2"/>
          <p:cNvSpPr/>
          <p:nvPr/>
        </p:nvSpPr>
        <p:spPr>
          <a:xfrm>
            <a:off x="292608" y="182880"/>
            <a:ext cx="411480" cy="411480"/>
          </a:xfrm>
          <a:prstGeom prst="ellipse">
            <a:avLst/>
          </a:prstGeom>
          <a:solidFill>
            <a:srgbClr val="25D366"/>
          </a:solidFill>
          <a:ln w="12700">
            <a:solidFill>
              <a:srgbClr val="25D366"/>
            </a:solidFill>
            <a:prstDash val="solid"/>
          </a:ln>
        </p:spPr>
      </p:sp>
      <p:sp>
        <p:nvSpPr>
          <p:cNvPr id="5" name="Text 3"/>
          <p:cNvSpPr/>
          <p:nvPr/>
        </p:nvSpPr>
        <p:spPr>
          <a:xfrm>
            <a:off x="292608"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03</a:t>
            </a:r>
            <a:endParaRPr lang="en-US" sz="1100" dirty="0"/>
          </a:p>
        </p:txBody>
      </p:sp>
      <p:sp>
        <p:nvSpPr>
          <p:cNvPr id="6" name="Text 4"/>
          <p:cNvSpPr/>
          <p:nvPr/>
        </p:nvSpPr>
        <p:spPr>
          <a:xfrm>
            <a:off x="292608" y="731520"/>
            <a:ext cx="5303520" cy="1097280"/>
          </a:xfrm>
          <a:prstGeom prst="rect">
            <a:avLst/>
          </a:prstGeom>
          <a:noFill/>
          <a:ln/>
        </p:spPr>
        <p:txBody>
          <a:bodyPr wrap="square" rtlCol="0" anchor="ctr"/>
          <a:lstStyle/>
          <a:p>
            <a:pPr marL="0" indent="0">
              <a:buNone/>
            </a:pPr>
            <a:r>
              <a:rPr lang="en-US" sz="2300" b="1" dirty="0">
                <a:solidFill>
                  <a:srgbClr val="FFFFFF"/>
                </a:solidFill>
                <a:latin typeface="Trebuchet MS" pitchFamily="34" charset="0"/>
                <a:ea typeface="Trebuchet MS" pitchFamily="34" charset="-122"/>
                <a:cs typeface="Trebuchet MS" pitchFamily="34" charset="-120"/>
              </a:rPr>
              <a:t>WhatsApp Customer Support:</a:t>
            </a:r>
            <a:endParaRPr lang="en-US" sz="2300" dirty="0"/>
          </a:p>
          <a:p>
            <a:pPr marL="0" indent="0">
              <a:buNone/>
            </a:pPr>
            <a:r>
              <a:rPr lang="en-US" sz="2300" b="1" dirty="0">
                <a:solidFill>
                  <a:srgbClr val="FFFFFF"/>
                </a:solidFill>
                <a:latin typeface="Trebuchet MS" pitchFamily="34" charset="0"/>
                <a:ea typeface="Trebuchet MS" pitchFamily="34" charset="-122"/>
                <a:cs typeface="Trebuchet MS" pitchFamily="34" charset="-120"/>
              </a:rPr>
              <a:t>How It Works for Your Business</a:t>
            </a:r>
            <a:endParaRPr lang="en-US" sz="2300" dirty="0"/>
          </a:p>
        </p:txBody>
      </p:sp>
      <p:sp>
        <p:nvSpPr>
          <p:cNvPr id="8" name="Text 5"/>
          <p:cNvSpPr/>
          <p:nvPr/>
        </p:nvSpPr>
        <p:spPr>
          <a:xfrm>
            <a:off x="292608" y="1920240"/>
            <a:ext cx="5212080" cy="2834640"/>
          </a:xfrm>
          <a:prstGeom prst="rect">
            <a:avLst/>
          </a:prstGeom>
          <a:noFill/>
          <a:ln/>
        </p:spPr>
        <p:txBody>
          <a:bodyPr wrap="square" rtlCol="0" anchor="t"/>
          <a:lstStyle/>
          <a:p>
            <a:pPr marL="0" indent="0" algn="l">
              <a:spcAft>
                <a:spcPts val="1000"/>
              </a:spcAft>
              <a:buNone/>
            </a:pPr>
            <a:r>
              <a:rPr lang="en-US" sz="1250" dirty="0">
                <a:solidFill>
                  <a:srgbClr val="C8D9FF"/>
                </a:solidFill>
                <a:latin typeface="Calibri" pitchFamily="34" charset="0"/>
                <a:ea typeface="Calibri" pitchFamily="34" charset="-122"/>
                <a:cs typeface="Calibri" pitchFamily="34" charset="-120"/>
                <a:hlinkClick r:id="rId3"/>
              </a:rPr>
              <a:t>WhatsApp Customer Support</a:t>
            </a:r>
            <a:r>
              <a:rPr lang="en-US" sz="1250" dirty="0">
                <a:solidFill>
                  <a:srgbClr val="C8D9FF"/>
                </a:solidFill>
                <a:latin typeface="Calibri" pitchFamily="34" charset="0"/>
                <a:ea typeface="Calibri" pitchFamily="34" charset="-122"/>
                <a:cs typeface="Calibri" pitchFamily="34" charset="-120"/>
              </a:rPr>
              <a:t> is the practice of handling customer queries, complaints, order updates, and service requests directly through WhatsApp — using a combination of trained agents and intelligent automation. Unlike traditional phone support, it allows conversations to happen asynchronously, so customers get help at their convenience without being tied to a call</a:t>
            </a:r>
            <a:r>
              <a:rPr lang="en-US" sz="1250" dirty="0" smtClean="0">
                <a:solidFill>
                  <a:srgbClr val="C8D9FF"/>
                </a:solidFill>
                <a:latin typeface="Calibri" pitchFamily="34" charset="0"/>
                <a:ea typeface="Calibri" pitchFamily="34" charset="-122"/>
                <a:cs typeface="Calibri" pitchFamily="34" charset="-120"/>
              </a:rPr>
              <a:t>.</a:t>
            </a:r>
            <a:endParaRPr lang="en-US" sz="1250" dirty="0"/>
          </a:p>
          <a:p>
            <a:pPr marL="0" indent="0" algn="l">
              <a:spcAft>
                <a:spcPts val="1000"/>
              </a:spcAft>
              <a:buNone/>
            </a:pPr>
            <a:r>
              <a:rPr lang="en-US" sz="1250" dirty="0">
                <a:solidFill>
                  <a:srgbClr val="C8D9FF"/>
                </a:solidFill>
                <a:latin typeface="Calibri" pitchFamily="34" charset="0"/>
                <a:ea typeface="Calibri" pitchFamily="34" charset="-122"/>
                <a:cs typeface="Calibri" pitchFamily="34" charset="-120"/>
              </a:rPr>
              <a:t>DialDesk deploys WhatsApp Customer Support as a core channel within its omnichannel framework. Our agents handle live chat threads while automated responses manage FAQs, order tracking, and appointment reminders around the clock. The result is a support experience that feels personal, responds instantly, and scales effortlessly — without adding headcount or infrastructure costs.</a:t>
            </a:r>
            <a:endParaRPr lang="en-US" sz="1250" dirty="0"/>
          </a:p>
        </p:txBody>
      </p:sp>
      <p:sp>
        <p:nvSpPr>
          <p:cNvPr id="9" name="Shape 6"/>
          <p:cNvSpPr/>
          <p:nvPr/>
        </p:nvSpPr>
        <p:spPr>
          <a:xfrm>
            <a:off x="5623560" y="685800"/>
            <a:ext cx="1508760" cy="1783080"/>
          </a:xfrm>
          <a:prstGeom prst="rect">
            <a:avLst/>
          </a:prstGeom>
          <a:solidFill>
            <a:srgbClr val="0D1F3A"/>
          </a:solidFill>
          <a:ln w="10160">
            <a:solidFill>
              <a:srgbClr val="25D366"/>
            </a:solidFill>
            <a:prstDash val="solid"/>
          </a:ln>
          <a:effectLst>
            <a:outerShdw blurRad="101600" dist="25400" dir="8100000" algn="bl" rotWithShape="0">
              <a:srgbClr val="000000">
                <a:alpha val="9000"/>
              </a:srgbClr>
            </a:outerShdw>
          </a:effectLst>
        </p:spPr>
      </p:sp>
      <p:pic>
        <p:nvPicPr>
          <p:cNvPr id="10" name="Image 1" descr="preencoded.png"/>
          <p:cNvPicPr>
            <a:picLocks noChangeAspect="1"/>
          </p:cNvPicPr>
          <p:nvPr/>
        </p:nvPicPr>
        <p:blipFill>
          <a:blip r:embed="rId4"/>
          <a:stretch>
            <a:fillRect/>
          </a:stretch>
        </p:blipFill>
        <p:spPr>
          <a:xfrm>
            <a:off x="6144768" y="850392"/>
            <a:ext cx="457200" cy="457200"/>
          </a:xfrm>
          <a:prstGeom prst="rect">
            <a:avLst/>
          </a:prstGeom>
        </p:spPr>
      </p:pic>
      <p:sp>
        <p:nvSpPr>
          <p:cNvPr id="11" name="Text 7"/>
          <p:cNvSpPr/>
          <p:nvPr/>
        </p:nvSpPr>
        <p:spPr>
          <a:xfrm>
            <a:off x="5623560" y="1399032"/>
            <a:ext cx="1508760" cy="868680"/>
          </a:xfrm>
          <a:prstGeom prst="rect">
            <a:avLst/>
          </a:prstGeom>
          <a:noFill/>
          <a:ln/>
        </p:spPr>
        <p:txBody>
          <a:bodyPr wrap="square" lIns="0" tIns="0" rIns="0" bIns="0" rtlCol="0" anchor="ctr"/>
          <a:lstStyle/>
          <a:p>
            <a:pPr marL="0" indent="0" algn="ctr">
              <a:buNone/>
            </a:pPr>
            <a:r>
              <a:rPr lang="en-US" sz="1100" b="1" dirty="0">
                <a:solidFill>
                  <a:srgbClr val="FFFFFF"/>
                </a:solidFill>
              </a:rPr>
              <a:t>Live Agent</a:t>
            </a:r>
            <a:endParaRPr lang="en-US" sz="1100" dirty="0"/>
          </a:p>
          <a:p>
            <a:pPr marL="0" indent="0" algn="ctr">
              <a:buNone/>
            </a:pPr>
            <a:r>
              <a:rPr lang="en-US" sz="1100" b="1" dirty="0">
                <a:solidFill>
                  <a:srgbClr val="FFFFFF"/>
                </a:solidFill>
              </a:rPr>
              <a:t>Chat</a:t>
            </a:r>
            <a:endParaRPr lang="en-US" sz="1100" dirty="0"/>
          </a:p>
        </p:txBody>
      </p:sp>
      <p:sp>
        <p:nvSpPr>
          <p:cNvPr id="12" name="Shape 8"/>
          <p:cNvSpPr/>
          <p:nvPr/>
        </p:nvSpPr>
        <p:spPr>
          <a:xfrm>
            <a:off x="7315200" y="685800"/>
            <a:ext cx="1508760" cy="1783080"/>
          </a:xfrm>
          <a:prstGeom prst="rect">
            <a:avLst/>
          </a:prstGeom>
          <a:solidFill>
            <a:srgbClr val="0D1F3A"/>
          </a:solidFill>
          <a:ln w="10160">
            <a:solidFill>
              <a:srgbClr val="25D366"/>
            </a:solidFill>
            <a:prstDash val="solid"/>
          </a:ln>
          <a:effectLst>
            <a:outerShdw blurRad="101600" dist="25400" dir="8100000" algn="bl" rotWithShape="0">
              <a:srgbClr val="000000">
                <a:alpha val="9000"/>
              </a:srgbClr>
            </a:outerShdw>
          </a:effectLst>
        </p:spPr>
      </p:sp>
      <p:pic>
        <p:nvPicPr>
          <p:cNvPr id="13" name="Image 2" descr="preencoded.png"/>
          <p:cNvPicPr>
            <a:picLocks noChangeAspect="1"/>
          </p:cNvPicPr>
          <p:nvPr/>
        </p:nvPicPr>
        <p:blipFill>
          <a:blip r:embed="rId5"/>
          <a:stretch>
            <a:fillRect/>
          </a:stretch>
        </p:blipFill>
        <p:spPr>
          <a:xfrm>
            <a:off x="7836408" y="850392"/>
            <a:ext cx="457200" cy="457200"/>
          </a:xfrm>
          <a:prstGeom prst="rect">
            <a:avLst/>
          </a:prstGeom>
        </p:spPr>
      </p:pic>
      <p:sp>
        <p:nvSpPr>
          <p:cNvPr id="14" name="Text 9"/>
          <p:cNvSpPr/>
          <p:nvPr/>
        </p:nvSpPr>
        <p:spPr>
          <a:xfrm>
            <a:off x="7315200" y="1399032"/>
            <a:ext cx="1508760" cy="868680"/>
          </a:xfrm>
          <a:prstGeom prst="rect">
            <a:avLst/>
          </a:prstGeom>
          <a:noFill/>
          <a:ln/>
        </p:spPr>
        <p:txBody>
          <a:bodyPr wrap="square" lIns="0" tIns="0" rIns="0" bIns="0" rtlCol="0" anchor="ctr"/>
          <a:lstStyle/>
          <a:p>
            <a:pPr marL="0" indent="0" algn="ctr">
              <a:buNone/>
            </a:pPr>
            <a:r>
              <a:rPr lang="en-US" sz="1100" b="1" dirty="0">
                <a:solidFill>
                  <a:srgbClr val="FFFFFF"/>
                </a:solidFill>
              </a:rPr>
              <a:t>Instant Auto</a:t>
            </a:r>
            <a:endParaRPr lang="en-US" sz="1100" dirty="0"/>
          </a:p>
          <a:p>
            <a:pPr marL="0" indent="0" algn="ctr">
              <a:buNone/>
            </a:pPr>
            <a:r>
              <a:rPr lang="en-US" sz="1100" b="1" dirty="0">
                <a:solidFill>
                  <a:srgbClr val="FFFFFF"/>
                </a:solidFill>
              </a:rPr>
              <a:t>Responses</a:t>
            </a:r>
            <a:endParaRPr lang="en-US" sz="1100" dirty="0"/>
          </a:p>
        </p:txBody>
      </p:sp>
      <p:sp>
        <p:nvSpPr>
          <p:cNvPr id="15" name="Shape 10"/>
          <p:cNvSpPr/>
          <p:nvPr/>
        </p:nvSpPr>
        <p:spPr>
          <a:xfrm>
            <a:off x="5623560" y="2788920"/>
            <a:ext cx="1508760" cy="1783080"/>
          </a:xfrm>
          <a:prstGeom prst="rect">
            <a:avLst/>
          </a:prstGeom>
          <a:solidFill>
            <a:srgbClr val="0D1F3A"/>
          </a:solidFill>
          <a:ln w="10160">
            <a:solidFill>
              <a:srgbClr val="25D366"/>
            </a:solidFill>
            <a:prstDash val="solid"/>
          </a:ln>
          <a:effectLst>
            <a:outerShdw blurRad="101600" dist="25400" dir="8100000" algn="bl" rotWithShape="0">
              <a:srgbClr val="000000">
                <a:alpha val="9000"/>
              </a:srgbClr>
            </a:outerShdw>
          </a:effectLst>
        </p:spPr>
      </p:sp>
      <p:pic>
        <p:nvPicPr>
          <p:cNvPr id="16" name="Image 3" descr="preencoded.png"/>
          <p:cNvPicPr>
            <a:picLocks noChangeAspect="1"/>
          </p:cNvPicPr>
          <p:nvPr/>
        </p:nvPicPr>
        <p:blipFill>
          <a:blip r:embed="rId6"/>
          <a:stretch>
            <a:fillRect/>
          </a:stretch>
        </p:blipFill>
        <p:spPr>
          <a:xfrm>
            <a:off x="6144768" y="2953512"/>
            <a:ext cx="457200" cy="457200"/>
          </a:xfrm>
          <a:prstGeom prst="rect">
            <a:avLst/>
          </a:prstGeom>
        </p:spPr>
      </p:pic>
      <p:sp>
        <p:nvSpPr>
          <p:cNvPr id="17" name="Text 11"/>
          <p:cNvSpPr/>
          <p:nvPr/>
        </p:nvSpPr>
        <p:spPr>
          <a:xfrm>
            <a:off x="5623560" y="3502152"/>
            <a:ext cx="1508760" cy="868680"/>
          </a:xfrm>
          <a:prstGeom prst="rect">
            <a:avLst/>
          </a:prstGeom>
          <a:noFill/>
          <a:ln/>
        </p:spPr>
        <p:txBody>
          <a:bodyPr wrap="square" lIns="0" tIns="0" rIns="0" bIns="0" rtlCol="0" anchor="ctr"/>
          <a:lstStyle/>
          <a:p>
            <a:pPr marL="0" indent="0" algn="ctr">
              <a:buNone/>
            </a:pPr>
            <a:r>
              <a:rPr lang="en-US" sz="1100" b="1" dirty="0">
                <a:solidFill>
                  <a:srgbClr val="FFFFFF"/>
                </a:solidFill>
              </a:rPr>
              <a:t>24/7</a:t>
            </a:r>
            <a:endParaRPr lang="en-US" sz="1100" dirty="0"/>
          </a:p>
          <a:p>
            <a:pPr marL="0" indent="0" algn="ctr">
              <a:buNone/>
            </a:pPr>
            <a:r>
              <a:rPr lang="en-US" sz="1100" b="1" dirty="0">
                <a:solidFill>
                  <a:srgbClr val="FFFFFF"/>
                </a:solidFill>
              </a:rPr>
              <a:t>Availability</a:t>
            </a:r>
            <a:endParaRPr lang="en-US" sz="1100" dirty="0"/>
          </a:p>
        </p:txBody>
      </p:sp>
      <p:sp>
        <p:nvSpPr>
          <p:cNvPr id="18" name="Shape 12"/>
          <p:cNvSpPr/>
          <p:nvPr/>
        </p:nvSpPr>
        <p:spPr>
          <a:xfrm>
            <a:off x="7315200" y="2788920"/>
            <a:ext cx="1508760" cy="1783080"/>
          </a:xfrm>
          <a:prstGeom prst="rect">
            <a:avLst/>
          </a:prstGeom>
          <a:solidFill>
            <a:srgbClr val="0D1F3A"/>
          </a:solidFill>
          <a:ln w="10160">
            <a:solidFill>
              <a:srgbClr val="25D366"/>
            </a:solidFill>
            <a:prstDash val="solid"/>
          </a:ln>
          <a:effectLst>
            <a:outerShdw blurRad="101600" dist="25400" dir="8100000" algn="bl" rotWithShape="0">
              <a:srgbClr val="000000">
                <a:alpha val="9000"/>
              </a:srgbClr>
            </a:outerShdw>
          </a:effectLst>
        </p:spPr>
      </p:sp>
      <p:pic>
        <p:nvPicPr>
          <p:cNvPr id="19" name="Image 4" descr="preencoded.png"/>
          <p:cNvPicPr>
            <a:picLocks noChangeAspect="1"/>
          </p:cNvPicPr>
          <p:nvPr/>
        </p:nvPicPr>
        <p:blipFill>
          <a:blip r:embed="rId7"/>
          <a:stretch>
            <a:fillRect/>
          </a:stretch>
        </p:blipFill>
        <p:spPr>
          <a:xfrm>
            <a:off x="7836408" y="2953512"/>
            <a:ext cx="457200" cy="457200"/>
          </a:xfrm>
          <a:prstGeom prst="rect">
            <a:avLst/>
          </a:prstGeom>
        </p:spPr>
      </p:pic>
      <p:sp>
        <p:nvSpPr>
          <p:cNvPr id="20" name="Text 13"/>
          <p:cNvSpPr/>
          <p:nvPr/>
        </p:nvSpPr>
        <p:spPr>
          <a:xfrm>
            <a:off x="7315200" y="3502152"/>
            <a:ext cx="1508760" cy="868680"/>
          </a:xfrm>
          <a:prstGeom prst="rect">
            <a:avLst/>
          </a:prstGeom>
          <a:noFill/>
          <a:ln/>
        </p:spPr>
        <p:txBody>
          <a:bodyPr wrap="square" lIns="0" tIns="0" rIns="0" bIns="0" rtlCol="0" anchor="ctr"/>
          <a:lstStyle/>
          <a:p>
            <a:pPr marL="0" indent="0" algn="ctr">
              <a:buNone/>
            </a:pPr>
            <a:r>
              <a:rPr lang="en-US" sz="1100" b="1" dirty="0">
                <a:solidFill>
                  <a:srgbClr val="FFFFFF"/>
                </a:solidFill>
              </a:rPr>
              <a:t>Secure</a:t>
            </a:r>
            <a:endParaRPr lang="en-US" sz="1100" dirty="0"/>
          </a:p>
          <a:p>
            <a:pPr marL="0" indent="0" algn="ctr">
              <a:buNone/>
            </a:pPr>
            <a:r>
              <a:rPr lang="en-US" sz="1100" b="1" dirty="0">
                <a:solidFill>
                  <a:srgbClr val="FFFFFF"/>
                </a:solidFill>
              </a:rPr>
              <a:t>Messaging</a:t>
            </a:r>
            <a:endParaRPr lang="en-US" sz="1100" dirty="0"/>
          </a:p>
        </p:txBody>
      </p:sp>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1A56DB"/>
          </a:solidFill>
          <a:ln w="12700">
            <a:solidFill>
              <a:srgbClr val="1A56DB"/>
            </a:solidFill>
            <a:prstDash val="solid"/>
          </a:ln>
        </p:spPr>
      </p:sp>
      <p:sp>
        <p:nvSpPr>
          <p:cNvPr id="3" name="Shape 1"/>
          <p:cNvSpPr/>
          <p:nvPr/>
        </p:nvSpPr>
        <p:spPr>
          <a:xfrm>
            <a:off x="274320" y="182880"/>
            <a:ext cx="411480" cy="411480"/>
          </a:xfrm>
          <a:prstGeom prst="ellipse">
            <a:avLst/>
          </a:prstGeom>
          <a:solidFill>
            <a:srgbClr val="0A2342"/>
          </a:solidFill>
          <a:ln w="12700">
            <a:solidFill>
              <a:srgbClr val="0A2342"/>
            </a:solidFill>
            <a:prstDash val="solid"/>
          </a:ln>
        </p:spPr>
      </p:sp>
      <p:sp>
        <p:nvSpPr>
          <p:cNvPr id="4" name="Text 2"/>
          <p:cNvSpPr/>
          <p:nvPr/>
        </p:nvSpPr>
        <p:spPr>
          <a:xfrm>
            <a:off x="274320"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04</a:t>
            </a:r>
            <a:endParaRPr lang="en-US" sz="1100" dirty="0"/>
          </a:p>
        </p:txBody>
      </p:sp>
      <p:sp>
        <p:nvSpPr>
          <p:cNvPr id="5" name="Text 3"/>
          <p:cNvSpPr/>
          <p:nvPr/>
        </p:nvSpPr>
        <p:spPr>
          <a:xfrm>
            <a:off x="804672" y="182880"/>
            <a:ext cx="6858000" cy="457200"/>
          </a:xfrm>
          <a:prstGeom prst="rect">
            <a:avLst/>
          </a:prstGeom>
          <a:noFill/>
          <a:ln/>
        </p:spPr>
        <p:txBody>
          <a:bodyPr wrap="square" rtlCol="0" anchor="ctr"/>
          <a:lstStyle/>
          <a:p>
            <a:pPr marL="0" indent="0">
              <a:buNone/>
            </a:pPr>
            <a:r>
              <a:rPr lang="en-US" sz="2000" b="1" dirty="0">
                <a:solidFill>
                  <a:srgbClr val="0A2342"/>
                </a:solidFill>
                <a:latin typeface="Trebuchet MS" pitchFamily="34" charset="0"/>
                <a:ea typeface="Trebuchet MS" pitchFamily="34" charset="-122"/>
                <a:cs typeface="Trebuchet MS" pitchFamily="34" charset="-120"/>
              </a:rPr>
              <a:t>DialDesk's 24/7 Omnichannel Support Approach</a:t>
            </a:r>
            <a:endParaRPr lang="en-US" sz="2000" dirty="0"/>
          </a:p>
        </p:txBody>
      </p:sp>
      <p:sp>
        <p:nvSpPr>
          <p:cNvPr id="7" name="Text 4"/>
          <p:cNvSpPr/>
          <p:nvPr/>
        </p:nvSpPr>
        <p:spPr>
          <a:xfrm>
            <a:off x="365760" y="822960"/>
            <a:ext cx="5029200" cy="2240280"/>
          </a:xfrm>
          <a:prstGeom prst="rect">
            <a:avLst/>
          </a:prstGeom>
          <a:noFill/>
          <a:ln/>
        </p:spPr>
        <p:txBody>
          <a:bodyPr wrap="square" rtlCol="0" anchor="t"/>
          <a:lstStyle/>
          <a:p>
            <a:pPr marL="0" indent="0" algn="l">
              <a:spcAft>
                <a:spcPts val="800"/>
              </a:spcAft>
              <a:buNone/>
            </a:pPr>
            <a:r>
              <a:rPr lang="en-US" sz="1150" dirty="0">
                <a:solidFill>
                  <a:srgbClr val="1E293B"/>
                </a:solidFill>
                <a:latin typeface="Calibri" pitchFamily="34" charset="0"/>
                <a:ea typeface="Calibri" pitchFamily="34" charset="-122"/>
                <a:cs typeface="Calibri" pitchFamily="34" charset="-120"/>
              </a:rPr>
              <a:t>DialDesk does not treat WhatsApp as an isolated tool — it is one layer within a fully unified omnichannel support ecosystem. When a customer switches from WhatsApp to a phone call or follows up over email, every agent sees the complete conversation history without the customer needing to repeat themselves. That continuity is rare, and it is exactly what builds lasting trust</a:t>
            </a:r>
            <a:r>
              <a:rPr lang="en-US" sz="1150" dirty="0" smtClean="0">
                <a:solidFill>
                  <a:srgbClr val="1E293B"/>
                </a:solidFill>
                <a:latin typeface="Calibri" pitchFamily="34" charset="0"/>
                <a:ea typeface="Calibri" pitchFamily="34" charset="-122"/>
                <a:cs typeface="Calibri" pitchFamily="34" charset="-120"/>
              </a:rPr>
              <a:t>.</a:t>
            </a:r>
            <a:endParaRPr lang="en-US" sz="1150" dirty="0"/>
          </a:p>
          <a:p>
            <a:pPr marL="0" indent="0" algn="l">
              <a:spcAft>
                <a:spcPts val="800"/>
              </a:spcAft>
              <a:buNone/>
            </a:pPr>
            <a:r>
              <a:rPr lang="en-US" sz="1150" dirty="0">
                <a:solidFill>
                  <a:srgbClr val="1E293B"/>
                </a:solidFill>
                <a:latin typeface="Calibri" pitchFamily="34" charset="0"/>
                <a:ea typeface="Calibri" pitchFamily="34" charset="-122"/>
                <a:cs typeface="Calibri" pitchFamily="34" charset="-120"/>
              </a:rPr>
              <a:t>Our 24/7 model ensures no query goes unanswered regardless of time zone or day of the week. From handling surge volumes during festival sales to managing after-hours queries for healthcare providers, DialDesk's blended human-AI approach keeps response times under two minutes and first-call resolution rates averaging 92%.</a:t>
            </a:r>
            <a:endParaRPr lang="en-US" sz="1150" dirty="0"/>
          </a:p>
        </p:txBody>
      </p:sp>
      <p:sp>
        <p:nvSpPr>
          <p:cNvPr id="8" name="Shape 5"/>
          <p:cNvSpPr/>
          <p:nvPr/>
        </p:nvSpPr>
        <p:spPr>
          <a:xfrm>
            <a:off x="274320" y="3337560"/>
            <a:ext cx="1920240" cy="1417320"/>
          </a:xfrm>
          <a:prstGeom prst="rect">
            <a:avLst/>
          </a:prstGeom>
          <a:solidFill>
            <a:srgbClr val="25D366"/>
          </a:solidFill>
          <a:ln w="12700">
            <a:solidFill>
              <a:srgbClr val="25D366"/>
            </a:solidFill>
            <a:prstDash val="solid"/>
          </a:ln>
          <a:effectLst>
            <a:outerShdw blurRad="101600" dist="25400" dir="8100000" algn="bl" rotWithShape="0">
              <a:srgbClr val="000000">
                <a:alpha val="9000"/>
              </a:srgbClr>
            </a:outerShdw>
          </a:effectLst>
        </p:spPr>
      </p:sp>
      <p:pic>
        <p:nvPicPr>
          <p:cNvPr id="9" name="Image 1" descr="preencoded.png"/>
          <p:cNvPicPr>
            <a:picLocks noChangeAspect="1"/>
          </p:cNvPicPr>
          <p:nvPr/>
        </p:nvPicPr>
        <p:blipFill>
          <a:blip r:embed="rId3"/>
          <a:stretch>
            <a:fillRect/>
          </a:stretch>
        </p:blipFill>
        <p:spPr>
          <a:xfrm>
            <a:off x="978408" y="3474720"/>
            <a:ext cx="475488" cy="475488"/>
          </a:xfrm>
          <a:prstGeom prst="rect">
            <a:avLst/>
          </a:prstGeom>
        </p:spPr>
      </p:pic>
      <p:sp>
        <p:nvSpPr>
          <p:cNvPr id="10" name="Text 6"/>
          <p:cNvSpPr/>
          <p:nvPr/>
        </p:nvSpPr>
        <p:spPr>
          <a:xfrm>
            <a:off x="274320" y="4050792"/>
            <a:ext cx="1920240" cy="548640"/>
          </a:xfrm>
          <a:prstGeom prst="rect">
            <a:avLst/>
          </a:prstGeom>
          <a:noFill/>
          <a:ln/>
        </p:spPr>
        <p:txBody>
          <a:bodyPr wrap="square" lIns="0" tIns="0" rIns="0" bIns="0" rtlCol="0" anchor="ctr"/>
          <a:lstStyle/>
          <a:p>
            <a:pPr marL="0" indent="0" algn="ctr">
              <a:buNone/>
            </a:pPr>
            <a:r>
              <a:rPr lang="en-US" sz="1300" b="1" dirty="0">
                <a:solidFill>
                  <a:srgbClr val="FFFFFF"/>
                </a:solidFill>
              </a:rPr>
              <a:t>WhatsApp</a:t>
            </a:r>
            <a:endParaRPr lang="en-US" sz="1300" dirty="0"/>
          </a:p>
        </p:txBody>
      </p:sp>
      <p:sp>
        <p:nvSpPr>
          <p:cNvPr id="11" name="Shape 7"/>
          <p:cNvSpPr/>
          <p:nvPr/>
        </p:nvSpPr>
        <p:spPr>
          <a:xfrm>
            <a:off x="2423160" y="3337560"/>
            <a:ext cx="1920240" cy="1417320"/>
          </a:xfrm>
          <a:prstGeom prst="rect">
            <a:avLst/>
          </a:prstGeom>
          <a:solidFill>
            <a:srgbClr val="1A56DB"/>
          </a:solidFill>
          <a:ln w="12700">
            <a:solidFill>
              <a:srgbClr val="1A56DB"/>
            </a:solidFill>
            <a:prstDash val="solid"/>
          </a:ln>
          <a:effectLst>
            <a:outerShdw blurRad="101600" dist="25400" dir="8100000" algn="bl" rotWithShape="0">
              <a:srgbClr val="000000">
                <a:alpha val="9000"/>
              </a:srgbClr>
            </a:outerShdw>
          </a:effectLst>
        </p:spPr>
      </p:sp>
      <p:pic>
        <p:nvPicPr>
          <p:cNvPr id="12" name="Image 2" descr="preencoded.png"/>
          <p:cNvPicPr>
            <a:picLocks noChangeAspect="1"/>
          </p:cNvPicPr>
          <p:nvPr/>
        </p:nvPicPr>
        <p:blipFill>
          <a:blip r:embed="rId4"/>
          <a:stretch>
            <a:fillRect/>
          </a:stretch>
        </p:blipFill>
        <p:spPr>
          <a:xfrm>
            <a:off x="3127248" y="3474720"/>
            <a:ext cx="475488" cy="475488"/>
          </a:xfrm>
          <a:prstGeom prst="rect">
            <a:avLst/>
          </a:prstGeom>
        </p:spPr>
      </p:pic>
      <p:sp>
        <p:nvSpPr>
          <p:cNvPr id="13" name="Text 8"/>
          <p:cNvSpPr/>
          <p:nvPr/>
        </p:nvSpPr>
        <p:spPr>
          <a:xfrm>
            <a:off x="2423160" y="4050792"/>
            <a:ext cx="1920240" cy="548640"/>
          </a:xfrm>
          <a:prstGeom prst="rect">
            <a:avLst/>
          </a:prstGeom>
          <a:noFill/>
          <a:ln/>
        </p:spPr>
        <p:txBody>
          <a:bodyPr wrap="square" lIns="0" tIns="0" rIns="0" bIns="0" rtlCol="0" anchor="ctr"/>
          <a:lstStyle/>
          <a:p>
            <a:pPr marL="0" indent="0" algn="ctr">
              <a:buNone/>
            </a:pPr>
            <a:r>
              <a:rPr lang="en-US" sz="1300" b="1" dirty="0">
                <a:solidFill>
                  <a:srgbClr val="FFFFFF"/>
                </a:solidFill>
              </a:rPr>
              <a:t>Voice Call</a:t>
            </a:r>
            <a:endParaRPr lang="en-US" sz="1300" dirty="0"/>
          </a:p>
        </p:txBody>
      </p:sp>
      <p:sp>
        <p:nvSpPr>
          <p:cNvPr id="14" name="Shape 9"/>
          <p:cNvSpPr/>
          <p:nvPr/>
        </p:nvSpPr>
        <p:spPr>
          <a:xfrm>
            <a:off x="4572000" y="3337560"/>
            <a:ext cx="1920240" cy="1417320"/>
          </a:xfrm>
          <a:prstGeom prst="rect">
            <a:avLst/>
          </a:prstGeom>
          <a:solidFill>
            <a:srgbClr val="7C3AED"/>
          </a:solidFill>
          <a:ln w="12700">
            <a:solidFill>
              <a:srgbClr val="7C3AED"/>
            </a:solidFill>
            <a:prstDash val="solid"/>
          </a:ln>
          <a:effectLst>
            <a:outerShdw blurRad="101600" dist="25400" dir="8100000" algn="bl" rotWithShape="0">
              <a:srgbClr val="000000">
                <a:alpha val="9000"/>
              </a:srgbClr>
            </a:outerShdw>
          </a:effectLst>
        </p:spPr>
      </p:sp>
      <p:pic>
        <p:nvPicPr>
          <p:cNvPr id="15" name="Image 3" descr="preencoded.png"/>
          <p:cNvPicPr>
            <a:picLocks noChangeAspect="1"/>
          </p:cNvPicPr>
          <p:nvPr/>
        </p:nvPicPr>
        <p:blipFill>
          <a:blip r:embed="rId5"/>
          <a:stretch>
            <a:fillRect/>
          </a:stretch>
        </p:blipFill>
        <p:spPr>
          <a:xfrm>
            <a:off x="5276088" y="3474720"/>
            <a:ext cx="475488" cy="475488"/>
          </a:xfrm>
          <a:prstGeom prst="rect">
            <a:avLst/>
          </a:prstGeom>
        </p:spPr>
      </p:pic>
      <p:sp>
        <p:nvSpPr>
          <p:cNvPr id="16" name="Text 10"/>
          <p:cNvSpPr/>
          <p:nvPr/>
        </p:nvSpPr>
        <p:spPr>
          <a:xfrm>
            <a:off x="4572000" y="4050792"/>
            <a:ext cx="1920240" cy="548640"/>
          </a:xfrm>
          <a:prstGeom prst="rect">
            <a:avLst/>
          </a:prstGeom>
          <a:noFill/>
          <a:ln/>
        </p:spPr>
        <p:txBody>
          <a:bodyPr wrap="square" lIns="0" tIns="0" rIns="0" bIns="0" rtlCol="0" anchor="ctr"/>
          <a:lstStyle/>
          <a:p>
            <a:pPr marL="0" indent="0" algn="ctr">
              <a:buNone/>
            </a:pPr>
            <a:r>
              <a:rPr lang="en-US" sz="1300" b="1" dirty="0">
                <a:solidFill>
                  <a:srgbClr val="FFFFFF"/>
                </a:solidFill>
              </a:rPr>
              <a:t>Live Chat</a:t>
            </a:r>
            <a:endParaRPr lang="en-US" sz="1300" dirty="0"/>
          </a:p>
        </p:txBody>
      </p:sp>
      <p:sp>
        <p:nvSpPr>
          <p:cNvPr id="17" name="Shape 11"/>
          <p:cNvSpPr/>
          <p:nvPr/>
        </p:nvSpPr>
        <p:spPr>
          <a:xfrm>
            <a:off x="6720840" y="3337560"/>
            <a:ext cx="1920240" cy="1417320"/>
          </a:xfrm>
          <a:prstGeom prst="rect">
            <a:avLst/>
          </a:prstGeom>
          <a:solidFill>
            <a:srgbClr val="F97316"/>
          </a:solidFill>
          <a:ln w="12700">
            <a:solidFill>
              <a:srgbClr val="F97316"/>
            </a:solidFill>
            <a:prstDash val="solid"/>
          </a:ln>
          <a:effectLst>
            <a:outerShdw blurRad="101600" dist="25400" dir="8100000" algn="bl" rotWithShape="0">
              <a:srgbClr val="000000">
                <a:alpha val="9000"/>
              </a:srgbClr>
            </a:outerShdw>
          </a:effectLst>
        </p:spPr>
      </p:sp>
      <p:pic>
        <p:nvPicPr>
          <p:cNvPr id="18" name="Image 4" descr="preencoded.png"/>
          <p:cNvPicPr>
            <a:picLocks noChangeAspect="1"/>
          </p:cNvPicPr>
          <p:nvPr/>
        </p:nvPicPr>
        <p:blipFill>
          <a:blip r:embed="rId6"/>
          <a:stretch>
            <a:fillRect/>
          </a:stretch>
        </p:blipFill>
        <p:spPr>
          <a:xfrm>
            <a:off x="7424928" y="3474720"/>
            <a:ext cx="475488" cy="475488"/>
          </a:xfrm>
          <a:prstGeom prst="rect">
            <a:avLst/>
          </a:prstGeom>
        </p:spPr>
      </p:pic>
      <p:sp>
        <p:nvSpPr>
          <p:cNvPr id="19" name="Text 12"/>
          <p:cNvSpPr/>
          <p:nvPr/>
        </p:nvSpPr>
        <p:spPr>
          <a:xfrm>
            <a:off x="6720840" y="4050792"/>
            <a:ext cx="1920240" cy="548640"/>
          </a:xfrm>
          <a:prstGeom prst="rect">
            <a:avLst/>
          </a:prstGeom>
          <a:noFill/>
          <a:ln/>
        </p:spPr>
        <p:txBody>
          <a:bodyPr wrap="square" lIns="0" tIns="0" rIns="0" bIns="0" rtlCol="0" anchor="ctr"/>
          <a:lstStyle/>
          <a:p>
            <a:pPr marL="0" indent="0" algn="ctr">
              <a:buNone/>
            </a:pPr>
            <a:r>
              <a:rPr lang="en-US" sz="1300" b="1" dirty="0">
                <a:solidFill>
                  <a:srgbClr val="FFFFFF"/>
                </a:solidFill>
              </a:rPr>
              <a:t>Email</a:t>
            </a:r>
            <a:endParaRPr lang="en-US" sz="1300" dirty="0"/>
          </a:p>
        </p:txBody>
      </p:sp>
      <p:sp>
        <p:nvSpPr>
          <p:cNvPr id="20" name="Shape 13"/>
          <p:cNvSpPr/>
          <p:nvPr/>
        </p:nvSpPr>
        <p:spPr>
          <a:xfrm>
            <a:off x="5577840" y="777240"/>
            <a:ext cx="3291840" cy="2423160"/>
          </a:xfrm>
          <a:prstGeom prst="rect">
            <a:avLst/>
          </a:prstGeom>
          <a:solidFill>
            <a:srgbClr val="0A2342"/>
          </a:solidFill>
          <a:ln w="12700">
            <a:solidFill>
              <a:srgbClr val="0A2342"/>
            </a:solidFill>
            <a:prstDash val="solid"/>
          </a:ln>
          <a:effectLst>
            <a:outerShdw blurRad="101600" dist="25400" dir="8100000" algn="bl" rotWithShape="0">
              <a:srgbClr val="000000">
                <a:alpha val="9000"/>
              </a:srgbClr>
            </a:outerShdw>
          </a:effectLst>
        </p:spPr>
      </p:sp>
      <p:sp>
        <p:nvSpPr>
          <p:cNvPr id="21" name="Text 14"/>
          <p:cNvSpPr/>
          <p:nvPr/>
        </p:nvSpPr>
        <p:spPr>
          <a:xfrm>
            <a:off x="5577840" y="868680"/>
            <a:ext cx="3291840" cy="320040"/>
          </a:xfrm>
          <a:prstGeom prst="rect">
            <a:avLst/>
          </a:prstGeom>
          <a:noFill/>
          <a:ln/>
        </p:spPr>
        <p:txBody>
          <a:bodyPr wrap="square" rtlCol="0" anchor="ctr"/>
          <a:lstStyle/>
          <a:p>
            <a:pPr marL="0" indent="0" algn="ctr">
              <a:buNone/>
            </a:pPr>
            <a:r>
              <a:rPr lang="en-US" sz="1200" b="1" dirty="0">
                <a:solidFill>
                  <a:srgbClr val="FFFFFF"/>
                </a:solidFill>
              </a:rPr>
              <a:t>Performance Metrics</a:t>
            </a:r>
            <a:endParaRPr lang="en-US" sz="1200" dirty="0"/>
          </a:p>
        </p:txBody>
      </p:sp>
      <p:sp>
        <p:nvSpPr>
          <p:cNvPr id="22" name="Text 15"/>
          <p:cNvSpPr/>
          <p:nvPr/>
        </p:nvSpPr>
        <p:spPr>
          <a:xfrm>
            <a:off x="5742432" y="1298448"/>
            <a:ext cx="1920240" cy="347472"/>
          </a:xfrm>
          <a:prstGeom prst="rect">
            <a:avLst/>
          </a:prstGeom>
          <a:noFill/>
          <a:ln/>
        </p:spPr>
        <p:txBody>
          <a:bodyPr wrap="square" lIns="0" tIns="0" rIns="0" bIns="0" rtlCol="0" anchor="ctr"/>
          <a:lstStyle/>
          <a:p>
            <a:pPr marL="0" indent="0" algn="l">
              <a:buNone/>
            </a:pPr>
            <a:r>
              <a:rPr lang="en-US" sz="1050" dirty="0">
                <a:solidFill>
                  <a:srgbClr val="A0BFFF"/>
                </a:solidFill>
              </a:rPr>
              <a:t>Avg. Response Time</a:t>
            </a:r>
            <a:endParaRPr lang="en-US" sz="1050" dirty="0"/>
          </a:p>
        </p:txBody>
      </p:sp>
      <p:sp>
        <p:nvSpPr>
          <p:cNvPr id="23" name="Text 16"/>
          <p:cNvSpPr/>
          <p:nvPr/>
        </p:nvSpPr>
        <p:spPr>
          <a:xfrm>
            <a:off x="7589520" y="1298448"/>
            <a:ext cx="1097280" cy="347472"/>
          </a:xfrm>
          <a:prstGeom prst="rect">
            <a:avLst/>
          </a:prstGeom>
          <a:noFill/>
          <a:ln/>
        </p:spPr>
        <p:txBody>
          <a:bodyPr wrap="square" lIns="0" tIns="0" rIns="0" bIns="0" rtlCol="0" anchor="ctr"/>
          <a:lstStyle/>
          <a:p>
            <a:pPr marL="0" indent="0" algn="r">
              <a:buNone/>
            </a:pPr>
            <a:r>
              <a:rPr lang="en-US" sz="1200" b="1" dirty="0">
                <a:solidFill>
                  <a:srgbClr val="25D366"/>
                </a:solidFill>
              </a:rPr>
              <a:t>&lt;2 min</a:t>
            </a:r>
            <a:endParaRPr lang="en-US" sz="1200" dirty="0"/>
          </a:p>
        </p:txBody>
      </p:sp>
      <p:sp>
        <p:nvSpPr>
          <p:cNvPr id="24" name="Shape 17"/>
          <p:cNvSpPr/>
          <p:nvPr/>
        </p:nvSpPr>
        <p:spPr>
          <a:xfrm>
            <a:off x="5669280" y="1645920"/>
            <a:ext cx="3017520" cy="9144"/>
          </a:xfrm>
          <a:prstGeom prst="rect">
            <a:avLst/>
          </a:prstGeom>
          <a:solidFill>
            <a:srgbClr val="1A3566"/>
          </a:solidFill>
          <a:ln w="12700">
            <a:solidFill>
              <a:srgbClr val="1A3566"/>
            </a:solidFill>
            <a:prstDash val="solid"/>
          </a:ln>
        </p:spPr>
      </p:sp>
      <p:sp>
        <p:nvSpPr>
          <p:cNvPr id="25" name="Text 18"/>
          <p:cNvSpPr/>
          <p:nvPr/>
        </p:nvSpPr>
        <p:spPr>
          <a:xfrm>
            <a:off x="5742432" y="1755648"/>
            <a:ext cx="1920240" cy="347472"/>
          </a:xfrm>
          <a:prstGeom prst="rect">
            <a:avLst/>
          </a:prstGeom>
          <a:noFill/>
          <a:ln/>
        </p:spPr>
        <p:txBody>
          <a:bodyPr wrap="square" lIns="0" tIns="0" rIns="0" bIns="0" rtlCol="0" anchor="ctr"/>
          <a:lstStyle/>
          <a:p>
            <a:pPr marL="0" indent="0" algn="l">
              <a:buNone/>
            </a:pPr>
            <a:r>
              <a:rPr lang="en-US" sz="1050" dirty="0">
                <a:solidFill>
                  <a:srgbClr val="A0BFFF"/>
                </a:solidFill>
              </a:rPr>
              <a:t>First-Call Resolution</a:t>
            </a:r>
            <a:endParaRPr lang="en-US" sz="1050" dirty="0"/>
          </a:p>
        </p:txBody>
      </p:sp>
      <p:sp>
        <p:nvSpPr>
          <p:cNvPr id="26" name="Text 19"/>
          <p:cNvSpPr/>
          <p:nvPr/>
        </p:nvSpPr>
        <p:spPr>
          <a:xfrm>
            <a:off x="7589520" y="1755648"/>
            <a:ext cx="1097280" cy="347472"/>
          </a:xfrm>
          <a:prstGeom prst="rect">
            <a:avLst/>
          </a:prstGeom>
          <a:noFill/>
          <a:ln/>
        </p:spPr>
        <p:txBody>
          <a:bodyPr wrap="square" lIns="0" tIns="0" rIns="0" bIns="0" rtlCol="0" anchor="ctr"/>
          <a:lstStyle/>
          <a:p>
            <a:pPr marL="0" indent="0" algn="r">
              <a:buNone/>
            </a:pPr>
            <a:r>
              <a:rPr lang="en-US" sz="1200" b="1" dirty="0">
                <a:solidFill>
                  <a:srgbClr val="25D366"/>
                </a:solidFill>
              </a:rPr>
              <a:t>92%</a:t>
            </a:r>
            <a:endParaRPr lang="en-US" sz="1200" dirty="0"/>
          </a:p>
        </p:txBody>
      </p:sp>
      <p:sp>
        <p:nvSpPr>
          <p:cNvPr id="27" name="Shape 20"/>
          <p:cNvSpPr/>
          <p:nvPr/>
        </p:nvSpPr>
        <p:spPr>
          <a:xfrm>
            <a:off x="5669280" y="2103120"/>
            <a:ext cx="3017520" cy="9144"/>
          </a:xfrm>
          <a:prstGeom prst="rect">
            <a:avLst/>
          </a:prstGeom>
          <a:solidFill>
            <a:srgbClr val="1A3566"/>
          </a:solidFill>
          <a:ln w="12700">
            <a:solidFill>
              <a:srgbClr val="1A3566"/>
            </a:solidFill>
            <a:prstDash val="solid"/>
          </a:ln>
        </p:spPr>
      </p:sp>
      <p:sp>
        <p:nvSpPr>
          <p:cNvPr id="28" name="Text 21"/>
          <p:cNvSpPr/>
          <p:nvPr/>
        </p:nvSpPr>
        <p:spPr>
          <a:xfrm>
            <a:off x="5742432" y="2212848"/>
            <a:ext cx="1920240" cy="347472"/>
          </a:xfrm>
          <a:prstGeom prst="rect">
            <a:avLst/>
          </a:prstGeom>
          <a:noFill/>
          <a:ln/>
        </p:spPr>
        <p:txBody>
          <a:bodyPr wrap="square" lIns="0" tIns="0" rIns="0" bIns="0" rtlCol="0" anchor="ctr"/>
          <a:lstStyle/>
          <a:p>
            <a:pPr marL="0" indent="0" algn="l">
              <a:buNone/>
            </a:pPr>
            <a:r>
              <a:rPr lang="en-US" sz="1050" dirty="0">
                <a:solidFill>
                  <a:srgbClr val="A0BFFF"/>
                </a:solidFill>
              </a:rPr>
              <a:t>Client Satisfaction</a:t>
            </a:r>
            <a:endParaRPr lang="en-US" sz="1050" dirty="0"/>
          </a:p>
        </p:txBody>
      </p:sp>
      <p:sp>
        <p:nvSpPr>
          <p:cNvPr id="29" name="Text 22"/>
          <p:cNvSpPr/>
          <p:nvPr/>
        </p:nvSpPr>
        <p:spPr>
          <a:xfrm>
            <a:off x="7589520" y="2212848"/>
            <a:ext cx="1097280" cy="347472"/>
          </a:xfrm>
          <a:prstGeom prst="rect">
            <a:avLst/>
          </a:prstGeom>
          <a:noFill/>
          <a:ln/>
        </p:spPr>
        <p:txBody>
          <a:bodyPr wrap="square" lIns="0" tIns="0" rIns="0" bIns="0" rtlCol="0" anchor="ctr"/>
          <a:lstStyle/>
          <a:p>
            <a:pPr marL="0" indent="0" algn="r">
              <a:buNone/>
            </a:pPr>
            <a:r>
              <a:rPr lang="en-US" sz="1200" b="1" dirty="0">
                <a:solidFill>
                  <a:srgbClr val="25D366"/>
                </a:solidFill>
              </a:rPr>
              <a:t>4.8/5</a:t>
            </a:r>
            <a:endParaRPr lang="en-US" sz="1200" dirty="0"/>
          </a:p>
        </p:txBody>
      </p:sp>
      <p:sp>
        <p:nvSpPr>
          <p:cNvPr id="30" name="Shape 23"/>
          <p:cNvSpPr/>
          <p:nvPr/>
        </p:nvSpPr>
        <p:spPr>
          <a:xfrm>
            <a:off x="5669280" y="2560320"/>
            <a:ext cx="3017520" cy="9144"/>
          </a:xfrm>
          <a:prstGeom prst="rect">
            <a:avLst/>
          </a:prstGeom>
          <a:solidFill>
            <a:srgbClr val="1A3566"/>
          </a:solidFill>
          <a:ln w="12700">
            <a:solidFill>
              <a:srgbClr val="1A3566"/>
            </a:solidFill>
            <a:prstDash val="solid"/>
          </a:ln>
        </p:spPr>
      </p:sp>
      <p:sp>
        <p:nvSpPr>
          <p:cNvPr id="31" name="Text 24"/>
          <p:cNvSpPr/>
          <p:nvPr/>
        </p:nvSpPr>
        <p:spPr>
          <a:xfrm>
            <a:off x="5742432" y="2670048"/>
            <a:ext cx="1920240" cy="347472"/>
          </a:xfrm>
          <a:prstGeom prst="rect">
            <a:avLst/>
          </a:prstGeom>
          <a:noFill/>
          <a:ln/>
        </p:spPr>
        <p:txBody>
          <a:bodyPr wrap="square" lIns="0" tIns="0" rIns="0" bIns="0" rtlCol="0" anchor="ctr"/>
          <a:lstStyle/>
          <a:p>
            <a:pPr marL="0" indent="0" algn="l">
              <a:buNone/>
            </a:pPr>
            <a:r>
              <a:rPr lang="en-US" sz="1050" dirty="0">
                <a:solidFill>
                  <a:srgbClr val="A0BFFF"/>
                </a:solidFill>
              </a:rPr>
              <a:t>Uptime Guarantee</a:t>
            </a:r>
            <a:endParaRPr lang="en-US" sz="1050" dirty="0"/>
          </a:p>
        </p:txBody>
      </p:sp>
      <p:sp>
        <p:nvSpPr>
          <p:cNvPr id="32" name="Text 25"/>
          <p:cNvSpPr/>
          <p:nvPr/>
        </p:nvSpPr>
        <p:spPr>
          <a:xfrm>
            <a:off x="7589520" y="2670048"/>
            <a:ext cx="1097280" cy="347472"/>
          </a:xfrm>
          <a:prstGeom prst="rect">
            <a:avLst/>
          </a:prstGeom>
          <a:noFill/>
          <a:ln/>
        </p:spPr>
        <p:txBody>
          <a:bodyPr wrap="square" lIns="0" tIns="0" rIns="0" bIns="0" rtlCol="0" anchor="ctr"/>
          <a:lstStyle/>
          <a:p>
            <a:pPr marL="0" indent="0" algn="r">
              <a:buNone/>
            </a:pPr>
            <a:r>
              <a:rPr lang="en-US" sz="1200" b="1" dirty="0">
                <a:solidFill>
                  <a:srgbClr val="25D366"/>
                </a:solidFill>
              </a:rPr>
              <a:t>99.9%</a:t>
            </a:r>
            <a:endParaRPr lang="en-US" sz="1200" dirty="0"/>
          </a:p>
        </p:txBody>
      </p:sp>
      <p:pic>
        <p:nvPicPr>
          <p:cNvPr id="33" name="Picture 3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7132320" y="-1097280"/>
            <a:ext cx="3657600" cy="3657600"/>
          </a:xfrm>
          <a:prstGeom prst="ellipse">
            <a:avLst/>
          </a:prstGeom>
          <a:solidFill>
            <a:srgbClr val="25D366">
              <a:alpha val="12000"/>
            </a:srgbClr>
          </a:solidFill>
          <a:ln w="12700">
            <a:solidFill>
              <a:srgbClr val="25D366">
                <a:alpha val="12000"/>
              </a:srgbClr>
            </a:solidFill>
            <a:prstDash val="solid"/>
          </a:ln>
        </p:spPr>
      </p:sp>
      <p:sp>
        <p:nvSpPr>
          <p:cNvPr id="3" name="Shape 1"/>
          <p:cNvSpPr/>
          <p:nvPr/>
        </p:nvSpPr>
        <p:spPr>
          <a:xfrm>
            <a:off x="292608" y="182880"/>
            <a:ext cx="411480" cy="411480"/>
          </a:xfrm>
          <a:prstGeom prst="ellipse">
            <a:avLst/>
          </a:prstGeom>
          <a:solidFill>
            <a:srgbClr val="F97316"/>
          </a:solidFill>
          <a:ln w="12700">
            <a:solidFill>
              <a:srgbClr val="F97316"/>
            </a:solidFill>
            <a:prstDash val="solid"/>
          </a:ln>
        </p:spPr>
      </p:sp>
      <p:sp>
        <p:nvSpPr>
          <p:cNvPr id="4" name="Text 2"/>
          <p:cNvSpPr/>
          <p:nvPr/>
        </p:nvSpPr>
        <p:spPr>
          <a:xfrm>
            <a:off x="292608"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05</a:t>
            </a:r>
            <a:endParaRPr lang="en-US" sz="1100" dirty="0"/>
          </a:p>
        </p:txBody>
      </p:sp>
      <p:sp>
        <p:nvSpPr>
          <p:cNvPr id="5" name="Text 3"/>
          <p:cNvSpPr/>
          <p:nvPr/>
        </p:nvSpPr>
        <p:spPr>
          <a:xfrm>
            <a:off x="292608" y="731520"/>
            <a:ext cx="5303520" cy="1097280"/>
          </a:xfrm>
          <a:prstGeom prst="rect">
            <a:avLst/>
          </a:prstGeom>
          <a:noFill/>
          <a:ln/>
        </p:spPr>
        <p:txBody>
          <a:bodyPr wrap="square" rtlCol="0" anchor="ctr"/>
          <a:lstStyle/>
          <a:p>
            <a:pPr marL="0" indent="0">
              <a:buNone/>
            </a:pPr>
            <a:r>
              <a:rPr lang="en-US" sz="2200" b="1" dirty="0">
                <a:solidFill>
                  <a:srgbClr val="FFFFFF"/>
                </a:solidFill>
                <a:latin typeface="Trebuchet MS" pitchFamily="34" charset="0"/>
                <a:ea typeface="Trebuchet MS" pitchFamily="34" charset="-122"/>
                <a:cs typeface="Trebuchet MS" pitchFamily="34" charset="-120"/>
              </a:rPr>
              <a:t>Why WhatsApp for Customer Support</a:t>
            </a:r>
            <a:endParaRPr lang="en-US" sz="2200" dirty="0"/>
          </a:p>
          <a:p>
            <a:pPr marL="0" indent="0">
              <a:buNone/>
            </a:pPr>
            <a:r>
              <a:rPr lang="en-US" sz="2200" b="1" dirty="0">
                <a:solidFill>
                  <a:srgbClr val="FFFFFF"/>
                </a:solidFill>
                <a:latin typeface="Trebuchet MS" pitchFamily="34" charset="0"/>
                <a:ea typeface="Trebuchet MS" pitchFamily="34" charset="-122"/>
                <a:cs typeface="Trebuchet MS" pitchFamily="34" charset="-120"/>
              </a:rPr>
              <a:t>Is the Smartest Business Decision</a:t>
            </a:r>
            <a:endParaRPr lang="en-US" sz="2200" dirty="0"/>
          </a:p>
        </p:txBody>
      </p:sp>
      <p:sp>
        <p:nvSpPr>
          <p:cNvPr id="7" name="Text 4"/>
          <p:cNvSpPr/>
          <p:nvPr/>
        </p:nvSpPr>
        <p:spPr>
          <a:xfrm>
            <a:off x="292608" y="1901952"/>
            <a:ext cx="5303520" cy="2880360"/>
          </a:xfrm>
          <a:prstGeom prst="rect">
            <a:avLst/>
          </a:prstGeom>
          <a:noFill/>
          <a:ln/>
        </p:spPr>
        <p:txBody>
          <a:bodyPr wrap="square" rtlCol="0" anchor="t"/>
          <a:lstStyle/>
          <a:p>
            <a:pPr marL="0" indent="0" algn="l">
              <a:spcAft>
                <a:spcPts val="1200"/>
              </a:spcAft>
              <a:buNone/>
            </a:pPr>
            <a:r>
              <a:rPr lang="en-US" sz="1250" dirty="0">
                <a:solidFill>
                  <a:srgbClr val="C8D9FF"/>
                </a:solidFill>
                <a:latin typeface="Calibri" pitchFamily="34" charset="0"/>
                <a:ea typeface="Calibri" pitchFamily="34" charset="-122"/>
                <a:cs typeface="Calibri" pitchFamily="34" charset="-120"/>
              </a:rPr>
              <a:t>Choosing </a:t>
            </a:r>
            <a:r>
              <a:rPr lang="en-US" sz="1250" dirty="0">
                <a:solidFill>
                  <a:srgbClr val="C8D9FF"/>
                </a:solidFill>
                <a:latin typeface="Calibri" pitchFamily="34" charset="0"/>
                <a:ea typeface="Calibri" pitchFamily="34" charset="-122"/>
                <a:cs typeface="Calibri" pitchFamily="34" charset="-120"/>
                <a:hlinkClick r:id="rId3"/>
              </a:rPr>
              <a:t>WhatsApp for Customer Support</a:t>
            </a:r>
            <a:r>
              <a:rPr lang="en-US" sz="1250" dirty="0">
                <a:solidFill>
                  <a:srgbClr val="C8D9FF"/>
                </a:solidFill>
                <a:latin typeface="Calibri" pitchFamily="34" charset="0"/>
                <a:ea typeface="Calibri" pitchFamily="34" charset="-122"/>
                <a:cs typeface="Calibri" pitchFamily="34" charset="-120"/>
              </a:rPr>
              <a:t> is no longer a nice-to-have — it is a strategic decision that directly impacts customer retention, agent efficiency, and operational cost. When support teams operate through WhatsApp, they handle conversations across multiple customers simultaneously, cutting per-interaction costs dramatically compared to voice-only operations</a:t>
            </a:r>
            <a:r>
              <a:rPr lang="en-US" sz="1250" dirty="0" smtClean="0">
                <a:solidFill>
                  <a:srgbClr val="C8D9FF"/>
                </a:solidFill>
                <a:latin typeface="Calibri" pitchFamily="34" charset="0"/>
                <a:ea typeface="Calibri" pitchFamily="34" charset="-122"/>
                <a:cs typeface="Calibri" pitchFamily="34" charset="-120"/>
              </a:rPr>
              <a:t>.</a:t>
            </a:r>
            <a:endParaRPr lang="en-US" sz="1250" dirty="0"/>
          </a:p>
          <a:p>
            <a:pPr marL="0" indent="0" algn="l">
              <a:spcAft>
                <a:spcPts val="1200"/>
              </a:spcAft>
              <a:buNone/>
            </a:pPr>
            <a:r>
              <a:rPr lang="en-US" sz="1250" dirty="0">
                <a:solidFill>
                  <a:srgbClr val="C8D9FF"/>
                </a:solidFill>
                <a:latin typeface="Calibri" pitchFamily="34" charset="0"/>
                <a:ea typeface="Calibri" pitchFamily="34" charset="-122"/>
                <a:cs typeface="Calibri" pitchFamily="34" charset="-120"/>
              </a:rPr>
              <a:t>For DialDesk clients, deploying WhatsApp for Customer Support has delivered measurable outcomes: abandoned cart recovery rates improving by up to 28%, inbound call volumes dropping as chat deflects routine queries, and CSAT scores climbing consistently. Beyond the numbers, it changes the relationship dynamic — customers feel heard faster, and agents have the context they need to resolve issues without putting anyone on hold.</a:t>
            </a:r>
            <a:endParaRPr lang="en-US" sz="1250" dirty="0"/>
          </a:p>
        </p:txBody>
      </p:sp>
      <p:sp>
        <p:nvSpPr>
          <p:cNvPr id="8" name="Shape 5"/>
          <p:cNvSpPr/>
          <p:nvPr/>
        </p:nvSpPr>
        <p:spPr>
          <a:xfrm>
            <a:off x="5806440" y="777240"/>
            <a:ext cx="3017520" cy="658368"/>
          </a:xfrm>
          <a:prstGeom prst="rect">
            <a:avLst/>
          </a:prstGeom>
          <a:solidFill>
            <a:srgbClr val="0D1F3A"/>
          </a:solidFill>
          <a:ln w="10160">
            <a:solidFill>
              <a:srgbClr val="25D366"/>
            </a:solidFill>
            <a:prstDash val="solid"/>
          </a:ln>
        </p:spPr>
      </p:sp>
      <p:pic>
        <p:nvPicPr>
          <p:cNvPr id="9" name="Image 1" descr="preencoded.png"/>
          <p:cNvPicPr>
            <a:picLocks noChangeAspect="1"/>
          </p:cNvPicPr>
          <p:nvPr/>
        </p:nvPicPr>
        <p:blipFill>
          <a:blip r:embed="rId4"/>
          <a:stretch>
            <a:fillRect/>
          </a:stretch>
        </p:blipFill>
        <p:spPr>
          <a:xfrm>
            <a:off x="5925312" y="896112"/>
            <a:ext cx="347472" cy="347472"/>
          </a:xfrm>
          <a:prstGeom prst="rect">
            <a:avLst/>
          </a:prstGeom>
        </p:spPr>
      </p:pic>
      <p:sp>
        <p:nvSpPr>
          <p:cNvPr id="10" name="Text 6"/>
          <p:cNvSpPr/>
          <p:nvPr/>
        </p:nvSpPr>
        <p:spPr>
          <a:xfrm>
            <a:off x="6382512" y="896112"/>
            <a:ext cx="2331720" cy="402336"/>
          </a:xfrm>
          <a:prstGeom prst="rect">
            <a:avLst/>
          </a:prstGeom>
          <a:noFill/>
          <a:ln/>
        </p:spPr>
        <p:txBody>
          <a:bodyPr wrap="square" lIns="0" tIns="0" rIns="0" bIns="0" rtlCol="0" anchor="ctr"/>
          <a:lstStyle/>
          <a:p>
            <a:pPr marL="0" indent="0" algn="l">
              <a:buNone/>
            </a:pPr>
            <a:r>
              <a:rPr lang="en-US" sz="1100" dirty="0">
                <a:solidFill>
                  <a:srgbClr val="FFFFFF"/>
                </a:solidFill>
              </a:rPr>
              <a:t>Handle multiple chats simultaneously</a:t>
            </a:r>
            <a:endParaRPr lang="en-US" sz="1100" dirty="0"/>
          </a:p>
        </p:txBody>
      </p:sp>
      <p:sp>
        <p:nvSpPr>
          <p:cNvPr id="11" name="Shape 7"/>
          <p:cNvSpPr/>
          <p:nvPr/>
        </p:nvSpPr>
        <p:spPr>
          <a:xfrm>
            <a:off x="5806440" y="1572768"/>
            <a:ext cx="3017520" cy="658368"/>
          </a:xfrm>
          <a:prstGeom prst="rect">
            <a:avLst/>
          </a:prstGeom>
          <a:solidFill>
            <a:srgbClr val="0D1F3A"/>
          </a:solidFill>
          <a:ln w="10160">
            <a:solidFill>
              <a:srgbClr val="25D366"/>
            </a:solidFill>
            <a:prstDash val="solid"/>
          </a:ln>
        </p:spPr>
      </p:sp>
      <p:pic>
        <p:nvPicPr>
          <p:cNvPr id="12" name="Image 2" descr="preencoded.png"/>
          <p:cNvPicPr>
            <a:picLocks noChangeAspect="1"/>
          </p:cNvPicPr>
          <p:nvPr/>
        </p:nvPicPr>
        <p:blipFill>
          <a:blip r:embed="rId5"/>
          <a:stretch>
            <a:fillRect/>
          </a:stretch>
        </p:blipFill>
        <p:spPr>
          <a:xfrm>
            <a:off x="5925312" y="1691640"/>
            <a:ext cx="347472" cy="347472"/>
          </a:xfrm>
          <a:prstGeom prst="rect">
            <a:avLst/>
          </a:prstGeom>
        </p:spPr>
      </p:pic>
      <p:sp>
        <p:nvSpPr>
          <p:cNvPr id="13" name="Text 8"/>
          <p:cNvSpPr/>
          <p:nvPr/>
        </p:nvSpPr>
        <p:spPr>
          <a:xfrm>
            <a:off x="6382512" y="1691640"/>
            <a:ext cx="2331720" cy="402336"/>
          </a:xfrm>
          <a:prstGeom prst="rect">
            <a:avLst/>
          </a:prstGeom>
          <a:noFill/>
          <a:ln/>
        </p:spPr>
        <p:txBody>
          <a:bodyPr wrap="square" lIns="0" tIns="0" rIns="0" bIns="0" rtlCol="0" anchor="ctr"/>
          <a:lstStyle/>
          <a:p>
            <a:pPr marL="0" indent="0" algn="l">
              <a:buNone/>
            </a:pPr>
            <a:r>
              <a:rPr lang="en-US" sz="1100" dirty="0">
                <a:solidFill>
                  <a:srgbClr val="FFFFFF"/>
                </a:solidFill>
              </a:rPr>
              <a:t>28% improvement in cart recovery</a:t>
            </a:r>
            <a:endParaRPr lang="en-US" sz="1100" dirty="0"/>
          </a:p>
        </p:txBody>
      </p:sp>
      <p:sp>
        <p:nvSpPr>
          <p:cNvPr id="14" name="Shape 9"/>
          <p:cNvSpPr/>
          <p:nvPr/>
        </p:nvSpPr>
        <p:spPr>
          <a:xfrm>
            <a:off x="5806440" y="2368296"/>
            <a:ext cx="3017520" cy="658368"/>
          </a:xfrm>
          <a:prstGeom prst="rect">
            <a:avLst/>
          </a:prstGeom>
          <a:solidFill>
            <a:srgbClr val="0D1F3A"/>
          </a:solidFill>
          <a:ln w="10160">
            <a:solidFill>
              <a:srgbClr val="25D366"/>
            </a:solidFill>
            <a:prstDash val="solid"/>
          </a:ln>
        </p:spPr>
      </p:sp>
      <p:pic>
        <p:nvPicPr>
          <p:cNvPr id="15" name="Image 3" descr="preencoded.png"/>
          <p:cNvPicPr>
            <a:picLocks noChangeAspect="1"/>
          </p:cNvPicPr>
          <p:nvPr/>
        </p:nvPicPr>
        <p:blipFill>
          <a:blip r:embed="rId6"/>
          <a:stretch>
            <a:fillRect/>
          </a:stretch>
        </p:blipFill>
        <p:spPr>
          <a:xfrm>
            <a:off x="5925312" y="2487168"/>
            <a:ext cx="347472" cy="347472"/>
          </a:xfrm>
          <a:prstGeom prst="rect">
            <a:avLst/>
          </a:prstGeom>
        </p:spPr>
      </p:pic>
      <p:sp>
        <p:nvSpPr>
          <p:cNvPr id="16" name="Text 10"/>
          <p:cNvSpPr/>
          <p:nvPr/>
        </p:nvSpPr>
        <p:spPr>
          <a:xfrm>
            <a:off x="6382512" y="2487168"/>
            <a:ext cx="2331720" cy="402336"/>
          </a:xfrm>
          <a:prstGeom prst="rect">
            <a:avLst/>
          </a:prstGeom>
          <a:noFill/>
          <a:ln/>
        </p:spPr>
        <p:txBody>
          <a:bodyPr wrap="square" lIns="0" tIns="0" rIns="0" bIns="0" rtlCol="0" anchor="ctr"/>
          <a:lstStyle/>
          <a:p>
            <a:pPr marL="0" indent="0" algn="l">
              <a:buNone/>
            </a:pPr>
            <a:r>
              <a:rPr lang="en-US" sz="1100" dirty="0">
                <a:solidFill>
                  <a:srgbClr val="FFFFFF"/>
                </a:solidFill>
              </a:rPr>
              <a:t>Deflect routine queries via automation</a:t>
            </a:r>
            <a:endParaRPr lang="en-US" sz="1100" dirty="0"/>
          </a:p>
        </p:txBody>
      </p:sp>
      <p:sp>
        <p:nvSpPr>
          <p:cNvPr id="17" name="Shape 11"/>
          <p:cNvSpPr/>
          <p:nvPr/>
        </p:nvSpPr>
        <p:spPr>
          <a:xfrm>
            <a:off x="5806440" y="3163824"/>
            <a:ext cx="3017520" cy="658368"/>
          </a:xfrm>
          <a:prstGeom prst="rect">
            <a:avLst/>
          </a:prstGeom>
          <a:solidFill>
            <a:srgbClr val="0D1F3A"/>
          </a:solidFill>
          <a:ln w="10160">
            <a:solidFill>
              <a:srgbClr val="25D366"/>
            </a:solidFill>
            <a:prstDash val="solid"/>
          </a:ln>
        </p:spPr>
      </p:sp>
      <p:pic>
        <p:nvPicPr>
          <p:cNvPr id="18" name="Image 4" descr="preencoded.png"/>
          <p:cNvPicPr>
            <a:picLocks noChangeAspect="1"/>
          </p:cNvPicPr>
          <p:nvPr/>
        </p:nvPicPr>
        <p:blipFill>
          <a:blip r:embed="rId7"/>
          <a:stretch>
            <a:fillRect/>
          </a:stretch>
        </p:blipFill>
        <p:spPr>
          <a:xfrm>
            <a:off x="5925312" y="3282696"/>
            <a:ext cx="347472" cy="347472"/>
          </a:xfrm>
          <a:prstGeom prst="rect">
            <a:avLst/>
          </a:prstGeom>
        </p:spPr>
      </p:pic>
      <p:sp>
        <p:nvSpPr>
          <p:cNvPr id="19" name="Text 12"/>
          <p:cNvSpPr/>
          <p:nvPr/>
        </p:nvSpPr>
        <p:spPr>
          <a:xfrm>
            <a:off x="6382512" y="3282696"/>
            <a:ext cx="2331720" cy="402336"/>
          </a:xfrm>
          <a:prstGeom prst="rect">
            <a:avLst/>
          </a:prstGeom>
          <a:noFill/>
          <a:ln/>
        </p:spPr>
        <p:txBody>
          <a:bodyPr wrap="square" lIns="0" tIns="0" rIns="0" bIns="0" rtlCol="0" anchor="ctr"/>
          <a:lstStyle/>
          <a:p>
            <a:pPr marL="0" indent="0" algn="l">
              <a:buNone/>
            </a:pPr>
            <a:r>
              <a:rPr lang="en-US" sz="1100" dirty="0">
                <a:solidFill>
                  <a:srgbClr val="FFFFFF"/>
                </a:solidFill>
              </a:rPr>
              <a:t>CSAT scores consistently above 4.7</a:t>
            </a:r>
            <a:endParaRPr lang="en-US" sz="1100" dirty="0"/>
          </a:p>
        </p:txBody>
      </p:sp>
      <p:sp>
        <p:nvSpPr>
          <p:cNvPr id="20" name="Shape 13"/>
          <p:cNvSpPr/>
          <p:nvPr/>
        </p:nvSpPr>
        <p:spPr>
          <a:xfrm>
            <a:off x="5806440" y="3959352"/>
            <a:ext cx="3017520" cy="658368"/>
          </a:xfrm>
          <a:prstGeom prst="rect">
            <a:avLst/>
          </a:prstGeom>
          <a:solidFill>
            <a:srgbClr val="0D1F3A"/>
          </a:solidFill>
          <a:ln w="10160">
            <a:solidFill>
              <a:srgbClr val="25D366"/>
            </a:solidFill>
            <a:prstDash val="solid"/>
          </a:ln>
        </p:spPr>
      </p:sp>
      <p:pic>
        <p:nvPicPr>
          <p:cNvPr id="21" name="Image 5" descr="preencoded.png"/>
          <p:cNvPicPr>
            <a:picLocks noChangeAspect="1"/>
          </p:cNvPicPr>
          <p:nvPr/>
        </p:nvPicPr>
        <p:blipFill>
          <a:blip r:embed="rId8"/>
          <a:stretch>
            <a:fillRect/>
          </a:stretch>
        </p:blipFill>
        <p:spPr>
          <a:xfrm>
            <a:off x="5925312" y="4078224"/>
            <a:ext cx="347472" cy="347472"/>
          </a:xfrm>
          <a:prstGeom prst="rect">
            <a:avLst/>
          </a:prstGeom>
        </p:spPr>
      </p:pic>
      <p:sp>
        <p:nvSpPr>
          <p:cNvPr id="22" name="Text 14"/>
          <p:cNvSpPr/>
          <p:nvPr/>
        </p:nvSpPr>
        <p:spPr>
          <a:xfrm>
            <a:off x="6382512" y="4078224"/>
            <a:ext cx="2331720" cy="402336"/>
          </a:xfrm>
          <a:prstGeom prst="rect">
            <a:avLst/>
          </a:prstGeom>
          <a:noFill/>
          <a:ln/>
        </p:spPr>
        <p:txBody>
          <a:bodyPr wrap="square" lIns="0" tIns="0" rIns="0" bIns="0" rtlCol="0" anchor="ctr"/>
          <a:lstStyle/>
          <a:p>
            <a:pPr marL="0" indent="0" algn="l">
              <a:buNone/>
            </a:pPr>
            <a:r>
              <a:rPr lang="en-US" sz="1100" dirty="0">
                <a:solidFill>
                  <a:srgbClr val="FFFFFF"/>
                </a:solidFill>
              </a:rPr>
              <a:t>Full agent context on every thread</a:t>
            </a:r>
            <a:endParaRPr lang="en-US" sz="1100" dirty="0"/>
          </a:p>
        </p:txBody>
      </p:sp>
      <p:pic>
        <p:nvPicPr>
          <p:cNvPr id="23" name="Picture 2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F97316"/>
          </a:solidFill>
          <a:ln w="12700">
            <a:solidFill>
              <a:srgbClr val="F97316"/>
            </a:solidFill>
            <a:prstDash val="solid"/>
          </a:ln>
        </p:spPr>
      </p:sp>
      <p:sp>
        <p:nvSpPr>
          <p:cNvPr id="3" name="Shape 1"/>
          <p:cNvSpPr/>
          <p:nvPr/>
        </p:nvSpPr>
        <p:spPr>
          <a:xfrm>
            <a:off x="274320" y="182880"/>
            <a:ext cx="411480" cy="411480"/>
          </a:xfrm>
          <a:prstGeom prst="ellipse">
            <a:avLst/>
          </a:prstGeom>
          <a:solidFill>
            <a:srgbClr val="0A2342"/>
          </a:solidFill>
          <a:ln w="12700">
            <a:solidFill>
              <a:srgbClr val="0A2342"/>
            </a:solidFill>
            <a:prstDash val="solid"/>
          </a:ln>
        </p:spPr>
      </p:sp>
      <p:sp>
        <p:nvSpPr>
          <p:cNvPr id="4" name="Text 2"/>
          <p:cNvSpPr/>
          <p:nvPr/>
        </p:nvSpPr>
        <p:spPr>
          <a:xfrm>
            <a:off x="274320"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06</a:t>
            </a:r>
            <a:endParaRPr lang="en-US" sz="1100" dirty="0"/>
          </a:p>
        </p:txBody>
      </p:sp>
      <p:sp>
        <p:nvSpPr>
          <p:cNvPr id="5" name="Text 3"/>
          <p:cNvSpPr/>
          <p:nvPr/>
        </p:nvSpPr>
        <p:spPr>
          <a:xfrm>
            <a:off x="804672" y="182880"/>
            <a:ext cx="6858000" cy="457200"/>
          </a:xfrm>
          <a:prstGeom prst="rect">
            <a:avLst/>
          </a:prstGeom>
          <a:noFill/>
          <a:ln/>
        </p:spPr>
        <p:txBody>
          <a:bodyPr wrap="square" rtlCol="0" anchor="ctr"/>
          <a:lstStyle/>
          <a:p>
            <a:pPr marL="0" indent="0">
              <a:buNone/>
            </a:pPr>
            <a:r>
              <a:rPr lang="en-US" sz="2000" b="1" dirty="0">
                <a:solidFill>
                  <a:srgbClr val="0A2342"/>
                </a:solidFill>
                <a:latin typeface="Trebuchet MS" pitchFamily="34" charset="0"/>
                <a:ea typeface="Trebuchet MS" pitchFamily="34" charset="-122"/>
                <a:cs typeface="Trebuchet MS" pitchFamily="34" charset="-120"/>
              </a:rPr>
              <a:t>Real Results from Real DialDesk Clients</a:t>
            </a:r>
            <a:endParaRPr lang="en-US" sz="2000" dirty="0"/>
          </a:p>
        </p:txBody>
      </p:sp>
      <p:sp>
        <p:nvSpPr>
          <p:cNvPr id="7" name="Text 4"/>
          <p:cNvSpPr/>
          <p:nvPr/>
        </p:nvSpPr>
        <p:spPr>
          <a:xfrm>
            <a:off x="365760" y="822960"/>
            <a:ext cx="8458200" cy="2011680"/>
          </a:xfrm>
          <a:prstGeom prst="rect">
            <a:avLst/>
          </a:prstGeom>
          <a:noFill/>
          <a:ln/>
        </p:spPr>
        <p:txBody>
          <a:bodyPr wrap="square" rtlCol="0" anchor="t"/>
          <a:lstStyle/>
          <a:p>
            <a:pPr marL="0" indent="0" algn="l">
              <a:spcAft>
                <a:spcPts val="1000"/>
              </a:spcAft>
              <a:buNone/>
            </a:pPr>
            <a:r>
              <a:rPr lang="en-US" sz="1250" dirty="0">
                <a:solidFill>
                  <a:srgbClr val="1E293B"/>
                </a:solidFill>
                <a:latin typeface="Calibri" pitchFamily="34" charset="0"/>
                <a:ea typeface="Calibri" pitchFamily="34" charset="-122"/>
                <a:cs typeface="Calibri" pitchFamily="34" charset="-120"/>
              </a:rPr>
              <a:t>The proof of any customer support strategy lies in what actually changes for the business that uses it. DialDesk clients across e-commerce, healthcare, and consumer goods have seen transformational shifts after integrating WhatsApp into their support operations — not incremental tweaks, but genuine step-change improvements in metrics that directly affect revenue and reputation</a:t>
            </a:r>
            <a:r>
              <a:rPr lang="en-US" sz="1250" dirty="0" smtClean="0">
                <a:solidFill>
                  <a:srgbClr val="1E293B"/>
                </a:solidFill>
                <a:latin typeface="Calibri" pitchFamily="34" charset="0"/>
                <a:ea typeface="Calibri" pitchFamily="34" charset="-122"/>
                <a:cs typeface="Calibri" pitchFamily="34" charset="-120"/>
              </a:rPr>
              <a:t>.</a:t>
            </a:r>
            <a:endParaRPr lang="en-US" sz="1250" dirty="0"/>
          </a:p>
          <a:p>
            <a:pPr marL="0" indent="0" algn="l">
              <a:spcAft>
                <a:spcPts val="1000"/>
              </a:spcAft>
              <a:buNone/>
            </a:pPr>
            <a:r>
              <a:rPr lang="en-US" sz="1250" dirty="0">
                <a:solidFill>
                  <a:srgbClr val="1E293B"/>
                </a:solidFill>
                <a:latin typeface="Calibri" pitchFamily="34" charset="0"/>
                <a:ea typeface="Calibri" pitchFamily="34" charset="-122"/>
                <a:cs typeface="Calibri" pitchFamily="34" charset="-120"/>
              </a:rPr>
              <a:t>A D2C grooming brand reduced abandoned call volumes by 45% within three months. A multi-specialty hospital improved appointment coordination response times by 60%. A performance wearables company achieved a 4.7 CSAT score entering a brand-new market. These are not coincidences — they are the outcome of placing the right people, processes, and technology behind every customer conversation.</a:t>
            </a:r>
            <a:endParaRPr lang="en-US" sz="1250" dirty="0"/>
          </a:p>
        </p:txBody>
      </p:sp>
      <p:sp>
        <p:nvSpPr>
          <p:cNvPr id="8" name="Shape 5"/>
          <p:cNvSpPr/>
          <p:nvPr/>
        </p:nvSpPr>
        <p:spPr>
          <a:xfrm>
            <a:off x="274320" y="2971800"/>
            <a:ext cx="2697480" cy="1828800"/>
          </a:xfrm>
          <a:prstGeom prst="rect">
            <a:avLst/>
          </a:prstGeom>
          <a:solidFill>
            <a:srgbClr val="FFFFFF"/>
          </a:solidFill>
          <a:ln w="15240">
            <a:solidFill>
              <a:srgbClr val="D0E4FF"/>
            </a:solidFill>
            <a:prstDash val="solid"/>
          </a:ln>
          <a:effectLst>
            <a:outerShdw blurRad="101600" dist="25400" dir="8100000" algn="bl" rotWithShape="0">
              <a:srgbClr val="000000">
                <a:alpha val="9000"/>
              </a:srgbClr>
            </a:outerShdw>
          </a:effectLst>
        </p:spPr>
      </p:sp>
      <p:sp>
        <p:nvSpPr>
          <p:cNvPr id="9" name="Shape 6"/>
          <p:cNvSpPr/>
          <p:nvPr/>
        </p:nvSpPr>
        <p:spPr>
          <a:xfrm>
            <a:off x="274320" y="2971800"/>
            <a:ext cx="2697480" cy="502920"/>
          </a:xfrm>
          <a:prstGeom prst="rect">
            <a:avLst/>
          </a:prstGeom>
          <a:solidFill>
            <a:srgbClr val="25D366"/>
          </a:solidFill>
          <a:ln w="12700">
            <a:solidFill>
              <a:srgbClr val="25D366"/>
            </a:solidFill>
            <a:prstDash val="solid"/>
          </a:ln>
        </p:spPr>
      </p:sp>
      <p:pic>
        <p:nvPicPr>
          <p:cNvPr id="10" name="Image 1" descr="preencoded.png"/>
          <p:cNvPicPr>
            <a:picLocks noChangeAspect="1"/>
          </p:cNvPicPr>
          <p:nvPr/>
        </p:nvPicPr>
        <p:blipFill>
          <a:blip r:embed="rId3"/>
          <a:stretch>
            <a:fillRect/>
          </a:stretch>
        </p:blipFill>
        <p:spPr>
          <a:xfrm>
            <a:off x="393192" y="3044952"/>
            <a:ext cx="347472" cy="347472"/>
          </a:xfrm>
          <a:prstGeom prst="rect">
            <a:avLst/>
          </a:prstGeom>
        </p:spPr>
      </p:pic>
      <p:sp>
        <p:nvSpPr>
          <p:cNvPr id="11" name="Text 7"/>
          <p:cNvSpPr/>
          <p:nvPr/>
        </p:nvSpPr>
        <p:spPr>
          <a:xfrm>
            <a:off x="822960" y="3044952"/>
            <a:ext cx="2011680" cy="347472"/>
          </a:xfrm>
          <a:prstGeom prst="rect">
            <a:avLst/>
          </a:prstGeom>
          <a:noFill/>
          <a:ln/>
        </p:spPr>
        <p:txBody>
          <a:bodyPr wrap="square" lIns="0" tIns="0" rIns="0" bIns="0" rtlCol="0" anchor="ctr"/>
          <a:lstStyle/>
          <a:p>
            <a:pPr marL="0" indent="0" algn="l">
              <a:buNone/>
            </a:pPr>
            <a:r>
              <a:rPr lang="en-US" sz="1500" b="1" dirty="0">
                <a:solidFill>
                  <a:srgbClr val="FFFFFF"/>
                </a:solidFill>
              </a:rPr>
              <a:t>45% Drop</a:t>
            </a:r>
            <a:endParaRPr lang="en-US" sz="1500" dirty="0"/>
          </a:p>
        </p:txBody>
      </p:sp>
      <p:sp>
        <p:nvSpPr>
          <p:cNvPr id="12" name="Text 8"/>
          <p:cNvSpPr/>
          <p:nvPr/>
        </p:nvSpPr>
        <p:spPr>
          <a:xfrm>
            <a:off x="411480" y="3593592"/>
            <a:ext cx="2423160" cy="1051560"/>
          </a:xfrm>
          <a:prstGeom prst="rect">
            <a:avLst/>
          </a:prstGeom>
          <a:noFill/>
          <a:ln/>
        </p:spPr>
        <p:txBody>
          <a:bodyPr wrap="square" lIns="0" tIns="0" rIns="0" bIns="0" rtlCol="0" anchor="t"/>
          <a:lstStyle/>
          <a:p>
            <a:pPr marL="0" indent="0" algn="l">
              <a:buNone/>
            </a:pPr>
            <a:r>
              <a:rPr lang="en-US" sz="1150" dirty="0">
                <a:solidFill>
                  <a:srgbClr val="1E293B"/>
                </a:solidFill>
              </a:rPr>
              <a:t>Reduction in abandoned</a:t>
            </a:r>
            <a:endParaRPr lang="en-US" sz="1150" dirty="0"/>
          </a:p>
          <a:p>
            <a:pPr marL="0" indent="0" algn="l">
              <a:buNone/>
            </a:pPr>
            <a:r>
              <a:rPr lang="en-US" sz="1150" dirty="0">
                <a:solidFill>
                  <a:srgbClr val="1E293B"/>
                </a:solidFill>
              </a:rPr>
              <a:t>calls for a D2C brand</a:t>
            </a:r>
            <a:endParaRPr lang="en-US" sz="1150" dirty="0"/>
          </a:p>
          <a:p>
            <a:pPr marL="0" indent="0" algn="l">
              <a:buNone/>
            </a:pPr>
            <a:r>
              <a:rPr lang="en-US" sz="1150" dirty="0">
                <a:solidFill>
                  <a:srgbClr val="1E293B"/>
                </a:solidFill>
              </a:rPr>
              <a:t>within 90 days</a:t>
            </a:r>
            <a:endParaRPr lang="en-US" sz="1150" dirty="0"/>
          </a:p>
        </p:txBody>
      </p:sp>
      <p:sp>
        <p:nvSpPr>
          <p:cNvPr id="13" name="Shape 9"/>
          <p:cNvSpPr/>
          <p:nvPr/>
        </p:nvSpPr>
        <p:spPr>
          <a:xfrm>
            <a:off x="3200400" y="2971800"/>
            <a:ext cx="2697480" cy="1828800"/>
          </a:xfrm>
          <a:prstGeom prst="rect">
            <a:avLst/>
          </a:prstGeom>
          <a:solidFill>
            <a:srgbClr val="FFFFFF"/>
          </a:solidFill>
          <a:ln w="15240">
            <a:solidFill>
              <a:srgbClr val="D0E4FF"/>
            </a:solidFill>
            <a:prstDash val="solid"/>
          </a:ln>
          <a:effectLst>
            <a:outerShdw blurRad="101600" dist="25400" dir="8100000" algn="bl" rotWithShape="0">
              <a:srgbClr val="000000">
                <a:alpha val="9000"/>
              </a:srgbClr>
            </a:outerShdw>
          </a:effectLst>
        </p:spPr>
      </p:sp>
      <p:sp>
        <p:nvSpPr>
          <p:cNvPr id="14" name="Shape 10"/>
          <p:cNvSpPr/>
          <p:nvPr/>
        </p:nvSpPr>
        <p:spPr>
          <a:xfrm>
            <a:off x="3200400" y="2971800"/>
            <a:ext cx="2697480" cy="502920"/>
          </a:xfrm>
          <a:prstGeom prst="rect">
            <a:avLst/>
          </a:prstGeom>
          <a:solidFill>
            <a:srgbClr val="1A56DB"/>
          </a:solidFill>
          <a:ln w="12700">
            <a:solidFill>
              <a:srgbClr val="1A56DB"/>
            </a:solidFill>
            <a:prstDash val="solid"/>
          </a:ln>
        </p:spPr>
      </p:sp>
      <p:pic>
        <p:nvPicPr>
          <p:cNvPr id="15" name="Image 2" descr="preencoded.png"/>
          <p:cNvPicPr>
            <a:picLocks noChangeAspect="1"/>
          </p:cNvPicPr>
          <p:nvPr/>
        </p:nvPicPr>
        <p:blipFill>
          <a:blip r:embed="rId4"/>
          <a:stretch>
            <a:fillRect/>
          </a:stretch>
        </p:blipFill>
        <p:spPr>
          <a:xfrm>
            <a:off x="3319272" y="3044952"/>
            <a:ext cx="347472" cy="347472"/>
          </a:xfrm>
          <a:prstGeom prst="rect">
            <a:avLst/>
          </a:prstGeom>
        </p:spPr>
      </p:pic>
      <p:sp>
        <p:nvSpPr>
          <p:cNvPr id="16" name="Text 11"/>
          <p:cNvSpPr/>
          <p:nvPr/>
        </p:nvSpPr>
        <p:spPr>
          <a:xfrm>
            <a:off x="3749040" y="3044952"/>
            <a:ext cx="2011680" cy="347472"/>
          </a:xfrm>
          <a:prstGeom prst="rect">
            <a:avLst/>
          </a:prstGeom>
          <a:noFill/>
          <a:ln/>
        </p:spPr>
        <p:txBody>
          <a:bodyPr wrap="square" lIns="0" tIns="0" rIns="0" bIns="0" rtlCol="0" anchor="ctr"/>
          <a:lstStyle/>
          <a:p>
            <a:pPr marL="0" indent="0" algn="l">
              <a:buNone/>
            </a:pPr>
            <a:r>
              <a:rPr lang="en-US" sz="1500" b="1" dirty="0">
                <a:solidFill>
                  <a:srgbClr val="FFFFFF"/>
                </a:solidFill>
              </a:rPr>
              <a:t>60% Faster</a:t>
            </a:r>
            <a:endParaRPr lang="en-US" sz="1500" dirty="0"/>
          </a:p>
        </p:txBody>
      </p:sp>
      <p:sp>
        <p:nvSpPr>
          <p:cNvPr id="17" name="Text 12"/>
          <p:cNvSpPr/>
          <p:nvPr/>
        </p:nvSpPr>
        <p:spPr>
          <a:xfrm>
            <a:off x="3337560" y="3593592"/>
            <a:ext cx="2423160" cy="1051560"/>
          </a:xfrm>
          <a:prstGeom prst="rect">
            <a:avLst/>
          </a:prstGeom>
          <a:noFill/>
          <a:ln/>
        </p:spPr>
        <p:txBody>
          <a:bodyPr wrap="square" lIns="0" tIns="0" rIns="0" bIns="0" rtlCol="0" anchor="t"/>
          <a:lstStyle/>
          <a:p>
            <a:pPr marL="0" indent="0" algn="l">
              <a:buNone/>
            </a:pPr>
            <a:r>
              <a:rPr lang="en-US" sz="1150" dirty="0">
                <a:solidFill>
                  <a:srgbClr val="1E293B"/>
                </a:solidFill>
              </a:rPr>
              <a:t>Response times for a</a:t>
            </a:r>
            <a:endParaRPr lang="en-US" sz="1150" dirty="0"/>
          </a:p>
          <a:p>
            <a:pPr marL="0" indent="0" algn="l">
              <a:buNone/>
            </a:pPr>
            <a:r>
              <a:rPr lang="en-US" sz="1150" dirty="0">
                <a:solidFill>
                  <a:srgbClr val="1E293B"/>
                </a:solidFill>
              </a:rPr>
              <a:t>hospital's appointment</a:t>
            </a:r>
            <a:endParaRPr lang="en-US" sz="1150" dirty="0"/>
          </a:p>
          <a:p>
            <a:pPr marL="0" indent="0" algn="l">
              <a:buNone/>
            </a:pPr>
            <a:r>
              <a:rPr lang="en-US" sz="1150" dirty="0">
                <a:solidFill>
                  <a:srgbClr val="1E293B"/>
                </a:solidFill>
              </a:rPr>
              <a:t>coordination team</a:t>
            </a:r>
            <a:endParaRPr lang="en-US" sz="1150" dirty="0"/>
          </a:p>
        </p:txBody>
      </p:sp>
      <p:sp>
        <p:nvSpPr>
          <p:cNvPr id="18" name="Shape 13"/>
          <p:cNvSpPr/>
          <p:nvPr/>
        </p:nvSpPr>
        <p:spPr>
          <a:xfrm>
            <a:off x="6126480" y="2971800"/>
            <a:ext cx="2697480" cy="1828800"/>
          </a:xfrm>
          <a:prstGeom prst="rect">
            <a:avLst/>
          </a:prstGeom>
          <a:solidFill>
            <a:srgbClr val="FFFFFF"/>
          </a:solidFill>
          <a:ln w="15240">
            <a:solidFill>
              <a:srgbClr val="D0E4FF"/>
            </a:solidFill>
            <a:prstDash val="solid"/>
          </a:ln>
          <a:effectLst>
            <a:outerShdw blurRad="101600" dist="25400" dir="8100000" algn="bl" rotWithShape="0">
              <a:srgbClr val="000000">
                <a:alpha val="9000"/>
              </a:srgbClr>
            </a:outerShdw>
          </a:effectLst>
        </p:spPr>
      </p:sp>
      <p:sp>
        <p:nvSpPr>
          <p:cNvPr id="19" name="Shape 14"/>
          <p:cNvSpPr/>
          <p:nvPr/>
        </p:nvSpPr>
        <p:spPr>
          <a:xfrm>
            <a:off x="6126480" y="2971800"/>
            <a:ext cx="2697480" cy="502920"/>
          </a:xfrm>
          <a:prstGeom prst="rect">
            <a:avLst/>
          </a:prstGeom>
          <a:solidFill>
            <a:srgbClr val="F97316"/>
          </a:solidFill>
          <a:ln w="12700">
            <a:solidFill>
              <a:srgbClr val="F97316"/>
            </a:solidFill>
            <a:prstDash val="solid"/>
          </a:ln>
        </p:spPr>
      </p:sp>
      <p:pic>
        <p:nvPicPr>
          <p:cNvPr id="20" name="Image 3" descr="preencoded.png"/>
          <p:cNvPicPr>
            <a:picLocks noChangeAspect="1"/>
          </p:cNvPicPr>
          <p:nvPr/>
        </p:nvPicPr>
        <p:blipFill>
          <a:blip r:embed="rId5"/>
          <a:stretch>
            <a:fillRect/>
          </a:stretch>
        </p:blipFill>
        <p:spPr>
          <a:xfrm>
            <a:off x="6245352" y="3044952"/>
            <a:ext cx="347472" cy="347472"/>
          </a:xfrm>
          <a:prstGeom prst="rect">
            <a:avLst/>
          </a:prstGeom>
        </p:spPr>
      </p:pic>
      <p:sp>
        <p:nvSpPr>
          <p:cNvPr id="21" name="Text 15"/>
          <p:cNvSpPr/>
          <p:nvPr/>
        </p:nvSpPr>
        <p:spPr>
          <a:xfrm>
            <a:off x="6675120" y="3044952"/>
            <a:ext cx="2011680" cy="347472"/>
          </a:xfrm>
          <a:prstGeom prst="rect">
            <a:avLst/>
          </a:prstGeom>
          <a:noFill/>
          <a:ln/>
        </p:spPr>
        <p:txBody>
          <a:bodyPr wrap="square" lIns="0" tIns="0" rIns="0" bIns="0" rtlCol="0" anchor="ctr"/>
          <a:lstStyle/>
          <a:p>
            <a:pPr marL="0" indent="0" algn="l">
              <a:buNone/>
            </a:pPr>
            <a:r>
              <a:rPr lang="en-US" sz="1500" b="1" dirty="0">
                <a:solidFill>
                  <a:srgbClr val="FFFFFF"/>
                </a:solidFill>
              </a:rPr>
              <a:t>4.7 CSAT</a:t>
            </a:r>
            <a:endParaRPr lang="en-US" sz="1500" dirty="0"/>
          </a:p>
        </p:txBody>
      </p:sp>
      <p:sp>
        <p:nvSpPr>
          <p:cNvPr id="22" name="Text 16"/>
          <p:cNvSpPr/>
          <p:nvPr/>
        </p:nvSpPr>
        <p:spPr>
          <a:xfrm>
            <a:off x="6263640" y="3593592"/>
            <a:ext cx="2423160" cy="1051560"/>
          </a:xfrm>
          <a:prstGeom prst="rect">
            <a:avLst/>
          </a:prstGeom>
          <a:noFill/>
          <a:ln/>
        </p:spPr>
        <p:txBody>
          <a:bodyPr wrap="square" lIns="0" tIns="0" rIns="0" bIns="0" rtlCol="0" anchor="t"/>
          <a:lstStyle/>
          <a:p>
            <a:pPr marL="0" indent="0" algn="l">
              <a:buNone/>
            </a:pPr>
            <a:r>
              <a:rPr lang="en-US" sz="1150" dirty="0">
                <a:solidFill>
                  <a:srgbClr val="1E293B"/>
                </a:solidFill>
              </a:rPr>
              <a:t>Score achieved for a</a:t>
            </a:r>
            <a:endParaRPr lang="en-US" sz="1150" dirty="0"/>
          </a:p>
          <a:p>
            <a:pPr marL="0" indent="0" algn="l">
              <a:buNone/>
            </a:pPr>
            <a:r>
              <a:rPr lang="en-US" sz="1150" dirty="0">
                <a:solidFill>
                  <a:srgbClr val="1E293B"/>
                </a:solidFill>
              </a:rPr>
              <a:t>global wearables brand</a:t>
            </a:r>
            <a:endParaRPr lang="en-US" sz="1150" dirty="0"/>
          </a:p>
          <a:p>
            <a:pPr marL="0" indent="0" algn="l">
              <a:buNone/>
            </a:pPr>
            <a:r>
              <a:rPr lang="en-US" sz="1150" dirty="0">
                <a:solidFill>
                  <a:srgbClr val="1E293B"/>
                </a:solidFill>
              </a:rPr>
              <a:t>in a new market</a:t>
            </a:r>
            <a:endParaRPr lang="en-US" sz="1150" dirty="0"/>
          </a:p>
        </p:txBody>
      </p:sp>
      <p:pic>
        <p:nvPicPr>
          <p:cNvPr id="23" name="Picture 2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2286000" y="-1371600"/>
            <a:ext cx="7315200" cy="7315200"/>
          </a:xfrm>
          <a:prstGeom prst="ellipse">
            <a:avLst/>
          </a:prstGeom>
          <a:solidFill>
            <a:srgbClr val="25D366">
              <a:alpha val="8000"/>
            </a:srgbClr>
          </a:solidFill>
          <a:ln w="12700">
            <a:solidFill>
              <a:srgbClr val="25D366">
                <a:alpha val="8000"/>
              </a:srgbClr>
            </a:solidFill>
            <a:prstDash val="solid"/>
          </a:ln>
        </p:spPr>
      </p:sp>
      <p:sp>
        <p:nvSpPr>
          <p:cNvPr id="3" name="Shape 1"/>
          <p:cNvSpPr/>
          <p:nvPr/>
        </p:nvSpPr>
        <p:spPr>
          <a:xfrm>
            <a:off x="-1371600" y="2286000"/>
            <a:ext cx="3657600" cy="3657600"/>
          </a:xfrm>
          <a:prstGeom prst="ellipse">
            <a:avLst/>
          </a:prstGeom>
          <a:solidFill>
            <a:srgbClr val="1A56DB">
              <a:alpha val="12000"/>
            </a:srgbClr>
          </a:solidFill>
          <a:ln w="12700">
            <a:solidFill>
              <a:srgbClr val="1A56DB">
                <a:alpha val="12000"/>
              </a:srgbClr>
            </a:solidFill>
            <a:prstDash val="solid"/>
          </a:ln>
        </p:spPr>
      </p:sp>
      <p:sp>
        <p:nvSpPr>
          <p:cNvPr id="4" name="Shape 2"/>
          <p:cNvSpPr/>
          <p:nvPr/>
        </p:nvSpPr>
        <p:spPr>
          <a:xfrm>
            <a:off x="292608" y="182880"/>
            <a:ext cx="411480" cy="411480"/>
          </a:xfrm>
          <a:prstGeom prst="ellipse">
            <a:avLst/>
          </a:prstGeom>
          <a:solidFill>
            <a:srgbClr val="F97316"/>
          </a:solidFill>
          <a:ln w="12700">
            <a:solidFill>
              <a:srgbClr val="F97316"/>
            </a:solidFill>
            <a:prstDash val="solid"/>
          </a:ln>
        </p:spPr>
      </p:sp>
      <p:sp>
        <p:nvSpPr>
          <p:cNvPr id="5" name="Text 3"/>
          <p:cNvSpPr/>
          <p:nvPr/>
        </p:nvSpPr>
        <p:spPr>
          <a:xfrm>
            <a:off x="292608" y="18288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07</a:t>
            </a:r>
            <a:endParaRPr lang="en-US" sz="1100" dirty="0"/>
          </a:p>
        </p:txBody>
      </p:sp>
      <p:sp>
        <p:nvSpPr>
          <p:cNvPr id="7" name="Text 4"/>
          <p:cNvSpPr/>
          <p:nvPr/>
        </p:nvSpPr>
        <p:spPr>
          <a:xfrm>
            <a:off x="457200" y="685800"/>
            <a:ext cx="8229600" cy="1371600"/>
          </a:xfrm>
          <a:prstGeom prst="rect">
            <a:avLst/>
          </a:prstGeom>
          <a:noFill/>
          <a:ln/>
        </p:spPr>
        <p:txBody>
          <a:bodyPr wrap="square" rtlCol="0" anchor="ctr"/>
          <a:lstStyle/>
          <a:p>
            <a:pPr marL="0" indent="0" algn="ctr">
              <a:buNone/>
            </a:pPr>
            <a:r>
              <a:rPr lang="en-US" sz="2900" b="1" dirty="0">
                <a:solidFill>
                  <a:srgbClr val="FFFFFF"/>
                </a:solidFill>
                <a:latin typeface="Trebuchet MS" pitchFamily="34" charset="0"/>
                <a:ea typeface="Trebuchet MS" pitchFamily="34" charset="-122"/>
                <a:cs typeface="Trebuchet MS" pitchFamily="34" charset="-120"/>
              </a:rPr>
              <a:t>Start Supporting Your Customers</a:t>
            </a:r>
            <a:endParaRPr lang="en-US" sz="2900" dirty="0"/>
          </a:p>
          <a:p>
            <a:pPr marL="0" indent="0" algn="ctr">
              <a:buNone/>
            </a:pPr>
            <a:r>
              <a:rPr lang="en-US" sz="2900" b="1" dirty="0">
                <a:solidFill>
                  <a:srgbClr val="FFFFFF"/>
                </a:solidFill>
                <a:latin typeface="Trebuchet MS" pitchFamily="34" charset="0"/>
                <a:ea typeface="Trebuchet MS" pitchFamily="34" charset="-122"/>
                <a:cs typeface="Trebuchet MS" pitchFamily="34" charset="-120"/>
              </a:rPr>
              <a:t>Where They Already Are</a:t>
            </a:r>
            <a:endParaRPr lang="en-US" sz="2900" dirty="0"/>
          </a:p>
        </p:txBody>
      </p:sp>
      <p:sp>
        <p:nvSpPr>
          <p:cNvPr id="8" name="Text 5"/>
          <p:cNvSpPr/>
          <p:nvPr/>
        </p:nvSpPr>
        <p:spPr>
          <a:xfrm>
            <a:off x="914400" y="2240280"/>
            <a:ext cx="7315200" cy="1554480"/>
          </a:xfrm>
          <a:prstGeom prst="rect">
            <a:avLst/>
          </a:prstGeom>
          <a:noFill/>
          <a:ln/>
        </p:spPr>
        <p:txBody>
          <a:bodyPr wrap="square" rtlCol="0" anchor="t"/>
          <a:lstStyle/>
          <a:p>
            <a:pPr marL="0" indent="0" algn="ctr">
              <a:spcAft>
                <a:spcPts val="800"/>
              </a:spcAft>
              <a:buNone/>
            </a:pPr>
            <a:r>
              <a:rPr lang="en-US" sz="1250" dirty="0">
                <a:solidFill>
                  <a:srgbClr val="C8D9FF"/>
                </a:solidFill>
                <a:latin typeface="Calibri" pitchFamily="34" charset="0"/>
                <a:ea typeface="Calibri" pitchFamily="34" charset="-122"/>
                <a:cs typeface="Calibri" pitchFamily="34" charset="-120"/>
              </a:rPr>
              <a:t>Your customers are on WhatsApp. Your support team should be there too. DialDesk's 24/7 omnichannel model puts trained agents and intelligent automation on the world's most-used messaging platform — so no question goes unanswered, no lead is lost, and no customer feels ignored. With 250+ clients already transforming their CX through DialDesk, the path to faster resolutions and lower support costs starts with a single conversation.</a:t>
            </a:r>
            <a:endParaRPr lang="en-US" sz="1250" dirty="0"/>
          </a:p>
        </p:txBody>
      </p:sp>
      <p:sp>
        <p:nvSpPr>
          <p:cNvPr id="9" name="Shape 6"/>
          <p:cNvSpPr/>
          <p:nvPr/>
        </p:nvSpPr>
        <p:spPr>
          <a:xfrm>
            <a:off x="2560320" y="3950208"/>
            <a:ext cx="4023360" cy="621792"/>
          </a:xfrm>
          <a:prstGeom prst="roundRect">
            <a:avLst>
              <a:gd name="adj" fmla="val 11765"/>
            </a:avLst>
          </a:prstGeom>
          <a:solidFill>
            <a:srgbClr val="25D366"/>
          </a:solidFill>
          <a:ln w="12700">
            <a:solidFill>
              <a:srgbClr val="25D366"/>
            </a:solidFill>
            <a:prstDash val="solid"/>
          </a:ln>
        </p:spPr>
      </p:sp>
      <p:sp>
        <p:nvSpPr>
          <p:cNvPr id="10" name="Text 7"/>
          <p:cNvSpPr/>
          <p:nvPr/>
        </p:nvSpPr>
        <p:spPr>
          <a:xfrm>
            <a:off x="2560320" y="3950208"/>
            <a:ext cx="4023360" cy="621792"/>
          </a:xfrm>
          <a:prstGeom prst="rect">
            <a:avLst/>
          </a:prstGeom>
          <a:noFill/>
          <a:ln/>
        </p:spPr>
        <p:txBody>
          <a:bodyPr wrap="square" lIns="0" tIns="0" rIns="0" bIns="0" rtlCol="0" anchor="ctr"/>
          <a:lstStyle/>
          <a:p>
            <a:pPr marL="0" indent="0" algn="ctr">
              <a:buNone/>
            </a:pPr>
            <a:r>
              <a:rPr lang="en-US" sz="1350" b="1" dirty="0">
                <a:solidFill>
                  <a:srgbClr val="FFFFFF"/>
                </a:solidFill>
              </a:rPr>
              <a:t>💬  </a:t>
            </a:r>
            <a:r>
              <a:rPr lang="en-US" sz="1350" b="1" dirty="0">
                <a:solidFill>
                  <a:srgbClr val="FFFFFF"/>
                </a:solidFill>
                <a:hlinkClick r:id="rId3"/>
              </a:rPr>
              <a:t>Book a Free Demo on WhatsApp →</a:t>
            </a:r>
            <a:endParaRPr lang="en-US" sz="1350" dirty="0"/>
          </a:p>
        </p:txBody>
      </p:sp>
      <p:sp>
        <p:nvSpPr>
          <p:cNvPr id="11" name="Text 8"/>
          <p:cNvSpPr/>
          <p:nvPr/>
        </p:nvSpPr>
        <p:spPr>
          <a:xfrm>
            <a:off x="0" y="4759452"/>
            <a:ext cx="9144000" cy="347472"/>
          </a:xfrm>
          <a:prstGeom prst="rect">
            <a:avLst/>
          </a:prstGeom>
          <a:noFill/>
          <a:ln/>
        </p:spPr>
        <p:txBody>
          <a:bodyPr wrap="square" rtlCol="0" anchor="ctr"/>
          <a:lstStyle/>
          <a:p>
            <a:pPr marL="0" indent="0" algn="ctr">
              <a:buNone/>
            </a:pPr>
            <a:r>
              <a:rPr lang="en-US" sz="1100" b="1" dirty="0">
                <a:solidFill>
                  <a:srgbClr val="F97316"/>
                </a:solidFill>
              </a:rPr>
              <a:t>www.dialdesk.in  |  +91 92661 08888</a:t>
            </a:r>
            <a:endParaRPr lang="en-US" sz="1100"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0961" y="174667"/>
            <a:ext cx="1234439" cy="29993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911</Words>
  <Application>Microsoft Office PowerPoint</Application>
  <PresentationFormat>On-screen Show (16:9)</PresentationFormat>
  <Paragraphs>86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WhatsApp Customer Support Services | 24/7 Omnichannel Help | dialdesk.in</dc:title>
  <dc:subject>PptxGenJS Presentation</dc:subject>
  <dc:creator>PptxGenJS</dc:creator>
  <cp:lastModifiedBy>Manmeet Kaur IDC57468</cp:lastModifiedBy>
  <cp:revision>3</cp:revision>
  <dcterms:created xsi:type="dcterms:W3CDTF">2026-05-13T06:38:32Z</dcterms:created>
  <dcterms:modified xsi:type="dcterms:W3CDTF">2026-05-13T06:47:13Z</dcterms:modified>
</cp:coreProperties>
</file>