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90" d="100"/>
          <a:sy n="90" d="100"/>
        </p:scale>
        <p:origin x="-546"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6096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609600"/>
          </a:xfrm>
          <a:prstGeom prst="rect">
            <a:avLst/>
          </a:prstGeom>
        </p:spPr>
        <p:txBody>
          <a:bodyPr vert="horz" lIns="91440" tIns="45720" rIns="91440" bIns="45720" rtlCol="0"/>
          <a:lstStyle>
            <a:lvl1pPr algn="r">
              <a:defRPr sz="1200"/>
            </a:lvl1pPr>
          </a:lstStyle>
          <a:p>
            <a:fld id="{96066940-C54C-4E77-AF09-A790DE5B7E47}" type="datetimeFigureOut">
              <a:rPr lang="en-IN" smtClean="0"/>
              <a:t>15-06-2026</a:t>
            </a:fld>
            <a:endParaRPr lang="en-IN"/>
          </a:p>
        </p:txBody>
      </p:sp>
      <p:sp>
        <p:nvSpPr>
          <p:cNvPr id="4" name="Slide Image Placeholder 3"/>
          <p:cNvSpPr>
            <a:spLocks noGrp="1" noRot="1" noChangeAspect="1"/>
          </p:cNvSpPr>
          <p:nvPr>
            <p:ph type="sldImg" idx="2"/>
          </p:nvPr>
        </p:nvSpPr>
        <p:spPr>
          <a:xfrm>
            <a:off x="-635000" y="914400"/>
            <a:ext cx="8128000" cy="4572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5791200"/>
            <a:ext cx="5486400" cy="54864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11580813"/>
            <a:ext cx="2971800" cy="6096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11580813"/>
            <a:ext cx="2971800" cy="609600"/>
          </a:xfrm>
          <a:prstGeom prst="rect">
            <a:avLst/>
          </a:prstGeom>
        </p:spPr>
        <p:txBody>
          <a:bodyPr vert="horz" lIns="91440" tIns="45720" rIns="91440" bIns="45720" rtlCol="0" anchor="b"/>
          <a:lstStyle>
            <a:lvl1pPr algn="r">
              <a:defRPr sz="1200"/>
            </a:lvl1pPr>
          </a:lstStyle>
          <a:p>
            <a:fld id="{3C12E357-E173-4F91-B338-ADAE2449C3E5}" type="slidenum">
              <a:rPr lang="en-IN" smtClean="0"/>
              <a:t>‹#›</a:t>
            </a:fld>
            <a:endParaRPr lang="en-IN"/>
          </a:p>
        </p:txBody>
      </p:sp>
    </p:spTree>
    <p:extLst>
      <p:ext uri="{BB962C8B-B14F-4D97-AF65-F5344CB8AC3E}">
        <p14:creationId xmlns:p14="http://schemas.microsoft.com/office/powerpoint/2010/main" val="1784908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hyperlink" Target="https://www.dialdesk.in/blog/best-voice-to-text-converter-for-call-center-online"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hyperlink" Target="https://www.dialdesk.in/blog/best-voice-to-text-converter-for-call-center-online"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hyperlink" Target="https://calendly.com/dialdesk-marketing/30min" TargetMode="Externa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0405C"/>
        </a:solidFill>
        <a:effectLst/>
      </p:bgPr>
    </p:bg>
    <p:spTree>
      <p:nvGrpSpPr>
        <p:cNvPr id="1" name=""/>
        <p:cNvGrpSpPr/>
        <p:nvPr/>
      </p:nvGrpSpPr>
      <p:grpSpPr>
        <a:xfrm>
          <a:off x="0" y="0"/>
          <a:ext cx="0" cy="0"/>
          <a:chOff x="0" y="0"/>
          <a:chExt cx="0" cy="0"/>
        </a:xfrm>
      </p:grpSpPr>
      <p:sp>
        <p:nvSpPr>
          <p:cNvPr id="2" name="Shape 0"/>
          <p:cNvSpPr/>
          <p:nvPr/>
        </p:nvSpPr>
        <p:spPr>
          <a:xfrm>
            <a:off x="9875520" y="-1463040"/>
            <a:ext cx="3840480" cy="3840480"/>
          </a:xfrm>
          <a:prstGeom prst="ellipse">
            <a:avLst/>
          </a:prstGeom>
          <a:solidFill>
            <a:srgbClr val="D2002D">
              <a:alpha val="20000"/>
            </a:srgbClr>
          </a:solidFill>
          <a:ln/>
        </p:spPr>
      </p:sp>
      <p:sp>
        <p:nvSpPr>
          <p:cNvPr id="3" name="Shape 1"/>
          <p:cNvSpPr/>
          <p:nvPr/>
        </p:nvSpPr>
        <p:spPr>
          <a:xfrm>
            <a:off x="-1463040" y="4206240"/>
            <a:ext cx="4206240" cy="4206240"/>
          </a:xfrm>
          <a:prstGeom prst="ellipse">
            <a:avLst/>
          </a:prstGeom>
          <a:solidFill>
            <a:srgbClr val="78A115">
              <a:alpha val="20000"/>
            </a:srgbClr>
          </a:solidFill>
          <a:ln/>
        </p:spPr>
      </p:sp>
      <p:pic>
        <p:nvPicPr>
          <p:cNvPr id="4" name="Image 0" descr="/mnt/user-data/uploads/DD_Logo.jpg"/>
          <p:cNvPicPr>
            <a:picLocks noChangeAspect="1"/>
          </p:cNvPicPr>
          <p:nvPr/>
        </p:nvPicPr>
        <p:blipFill>
          <a:blip r:embed="rId3"/>
          <a:stretch>
            <a:fillRect/>
          </a:stretch>
        </p:blipFill>
        <p:spPr>
          <a:xfrm>
            <a:off x="548640" y="411480"/>
            <a:ext cx="1920240" cy="466558"/>
          </a:xfrm>
          <a:prstGeom prst="rect">
            <a:avLst/>
          </a:prstGeom>
        </p:spPr>
      </p:pic>
      <p:sp>
        <p:nvSpPr>
          <p:cNvPr id="5" name="Text 2"/>
          <p:cNvSpPr/>
          <p:nvPr/>
        </p:nvSpPr>
        <p:spPr>
          <a:xfrm>
            <a:off x="640080" y="1828800"/>
            <a:ext cx="10972800" cy="1828800"/>
          </a:xfrm>
          <a:prstGeom prst="rect">
            <a:avLst/>
          </a:prstGeom>
          <a:noFill/>
          <a:ln/>
        </p:spPr>
        <p:txBody>
          <a:bodyPr wrap="square" rtlCol="0" anchor="ctr"/>
          <a:lstStyle/>
          <a:p>
            <a:pPr marL="0" indent="0" algn="l">
              <a:buNone/>
            </a:pPr>
            <a:r>
              <a:rPr lang="en-US" sz="4000" b="1" dirty="0">
                <a:solidFill>
                  <a:srgbClr val="FFFFFF"/>
                </a:solidFill>
                <a:latin typeface="Cambria" pitchFamily="34" charset="0"/>
                <a:ea typeface="Cambria" pitchFamily="34" charset="-122"/>
                <a:cs typeface="Cambria" pitchFamily="34" charset="-120"/>
              </a:rPr>
              <a:t>How Does Voice to Text</a:t>
            </a:r>
            <a:endParaRPr lang="en-US" sz="4000" dirty="0"/>
          </a:p>
          <a:p>
            <a:pPr marL="0" indent="0" algn="l">
              <a:buNone/>
            </a:pPr>
            <a:r>
              <a:rPr lang="en-US" sz="4000" b="1" dirty="0">
                <a:solidFill>
                  <a:srgbClr val="FFFFFF"/>
                </a:solidFill>
                <a:latin typeface="Cambria" pitchFamily="34" charset="0"/>
                <a:ea typeface="Cambria" pitchFamily="34" charset="-122"/>
                <a:cs typeface="Cambria" pitchFamily="34" charset="-120"/>
              </a:rPr>
              <a:t>Converter Online Work?</a:t>
            </a:r>
            <a:endParaRPr lang="en-US" sz="4000" dirty="0"/>
          </a:p>
        </p:txBody>
      </p:sp>
      <p:sp>
        <p:nvSpPr>
          <p:cNvPr id="6" name="Text 3"/>
          <p:cNvSpPr/>
          <p:nvPr/>
        </p:nvSpPr>
        <p:spPr>
          <a:xfrm>
            <a:off x="640080" y="3703320"/>
            <a:ext cx="10058400" cy="777240"/>
          </a:xfrm>
          <a:prstGeom prst="rect">
            <a:avLst/>
          </a:prstGeom>
          <a:noFill/>
          <a:ln/>
        </p:spPr>
        <p:txBody>
          <a:bodyPr wrap="square" rtlCol="0" anchor="ctr"/>
          <a:lstStyle/>
          <a:p>
            <a:pPr marL="0" indent="0" algn="l">
              <a:buNone/>
            </a:pPr>
            <a:r>
              <a:rPr lang="en-US" sz="1700" i="1" dirty="0">
                <a:solidFill>
                  <a:srgbClr val="FED200"/>
                </a:solidFill>
                <a:latin typeface="Calibri" pitchFamily="34" charset="0"/>
                <a:ea typeface="Calibri" pitchFamily="34" charset="-122"/>
                <a:cs typeface="Calibri" pitchFamily="34" charset="-120"/>
              </a:rPr>
              <a:t>Understanding the technology that turns spoken words into actionable text — powered by DialDesk India</a:t>
            </a:r>
            <a:endParaRPr lang="en-US" sz="1700" dirty="0"/>
          </a:p>
        </p:txBody>
      </p:sp>
      <p:sp>
        <p:nvSpPr>
          <p:cNvPr id="7" name="Text 4"/>
          <p:cNvSpPr/>
          <p:nvPr/>
        </p:nvSpPr>
        <p:spPr>
          <a:xfrm>
            <a:off x="640080" y="6172200"/>
            <a:ext cx="2743200" cy="320040"/>
          </a:xfrm>
          <a:prstGeom prst="rect">
            <a:avLst/>
          </a:prstGeom>
          <a:noFill/>
          <a:ln/>
        </p:spPr>
        <p:txBody>
          <a:bodyPr wrap="square" rtlCol="0" anchor="ctr"/>
          <a:lstStyle/>
          <a:p>
            <a:pPr marL="0" indent="0">
              <a:buNone/>
            </a:pPr>
            <a:r>
              <a:rPr lang="en-US" sz="1200" dirty="0">
                <a:solidFill>
                  <a:srgbClr val="AAAAAA"/>
                </a:solidFill>
                <a:latin typeface="Arial" pitchFamily="34" charset="0"/>
                <a:ea typeface="Arial" pitchFamily="34" charset="-122"/>
                <a:cs typeface="Arial" pitchFamily="34" charset="-120"/>
              </a:rPr>
              <a:t>dialdesk.in</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pic>
        <p:nvPicPr>
          <p:cNvPr id="2" name="Image 0" descr="/mnt/user-data/uploads/DD_Logo.jpg"/>
          <p:cNvPicPr>
            <a:picLocks noChangeAspect="1"/>
          </p:cNvPicPr>
          <p:nvPr/>
        </p:nvPicPr>
        <p:blipFill>
          <a:blip r:embed="rId3"/>
          <a:stretch>
            <a:fillRect/>
          </a:stretch>
        </p:blipFill>
        <p:spPr>
          <a:xfrm>
            <a:off x="10241280" y="256032"/>
            <a:ext cx="1554480" cy="377690"/>
          </a:xfrm>
          <a:prstGeom prst="rect">
            <a:avLst/>
          </a:prstGeom>
        </p:spPr>
      </p:pic>
      <p:sp>
        <p:nvSpPr>
          <p:cNvPr id="3" name="Shape 0"/>
          <p:cNvSpPr/>
          <p:nvPr/>
        </p:nvSpPr>
        <p:spPr>
          <a:xfrm>
            <a:off x="0" y="0"/>
            <a:ext cx="228600" cy="6858000"/>
          </a:xfrm>
          <a:prstGeom prst="rect">
            <a:avLst/>
          </a:prstGeom>
          <a:solidFill>
            <a:srgbClr val="D2002D"/>
          </a:solidFill>
          <a:ln/>
        </p:spPr>
      </p:sp>
      <p:sp>
        <p:nvSpPr>
          <p:cNvPr id="4" name="Text 1"/>
          <p:cNvSpPr/>
          <p:nvPr/>
        </p:nvSpPr>
        <p:spPr>
          <a:xfrm>
            <a:off x="640080" y="411480"/>
            <a:ext cx="10515600" cy="731520"/>
          </a:xfrm>
          <a:prstGeom prst="rect">
            <a:avLst/>
          </a:prstGeom>
          <a:noFill/>
          <a:ln/>
        </p:spPr>
        <p:txBody>
          <a:bodyPr wrap="square" rtlCol="0" anchor="ctr"/>
          <a:lstStyle/>
          <a:p>
            <a:pPr marL="0" indent="0">
              <a:buNone/>
            </a:pPr>
            <a:r>
              <a:rPr lang="en-US" sz="3300" b="1" dirty="0">
                <a:solidFill>
                  <a:srgbClr val="00405C"/>
                </a:solidFill>
                <a:latin typeface="Cambria" pitchFamily="34" charset="0"/>
                <a:ea typeface="Cambria" pitchFamily="34" charset="-122"/>
                <a:cs typeface="Cambria" pitchFamily="34" charset="-120"/>
              </a:rPr>
              <a:t>Introduction</a:t>
            </a:r>
            <a:endParaRPr lang="en-US" sz="3300" dirty="0"/>
          </a:p>
        </p:txBody>
      </p:sp>
      <p:sp>
        <p:nvSpPr>
          <p:cNvPr id="5" name="Shape 2"/>
          <p:cNvSpPr/>
          <p:nvPr/>
        </p:nvSpPr>
        <p:spPr>
          <a:xfrm>
            <a:off x="640080" y="1417320"/>
            <a:ext cx="10515600" cy="4389120"/>
          </a:xfrm>
          <a:prstGeom prst="roundRect">
            <a:avLst>
              <a:gd name="adj" fmla="val 1667"/>
            </a:avLst>
          </a:prstGeom>
          <a:solidFill>
            <a:srgbClr val="F7F7F7"/>
          </a:solidFill>
          <a:ln/>
          <a:effectLst>
            <a:outerShdw blurRad="76200" dist="25400" dir="2700000" algn="bl" rotWithShape="0">
              <a:srgbClr val="000000">
                <a:alpha val="10000"/>
              </a:srgbClr>
            </a:outerShdw>
          </a:effectLst>
        </p:spPr>
      </p:sp>
      <p:sp>
        <p:nvSpPr>
          <p:cNvPr id="6" name="Text 3"/>
          <p:cNvSpPr/>
          <p:nvPr/>
        </p:nvSpPr>
        <p:spPr>
          <a:xfrm>
            <a:off x="1005840" y="1783080"/>
            <a:ext cx="9784080" cy="3657600"/>
          </a:xfrm>
          <a:prstGeom prst="rect">
            <a:avLst/>
          </a:prstGeom>
          <a:noFill/>
          <a:ln/>
        </p:spPr>
        <p:txBody>
          <a:bodyPr wrap="square" rtlCol="0" anchor="ctr"/>
          <a:lstStyle/>
          <a:p>
            <a:pPr marL="0" indent="0">
              <a:lnSpc>
                <a:spcPct val="135000"/>
              </a:lnSpc>
              <a:buNone/>
            </a:pPr>
            <a:r>
              <a:rPr lang="en-US" sz="1800" dirty="0">
                <a:solidFill>
                  <a:srgbClr val="1A1A1A"/>
                </a:solidFill>
                <a:latin typeface="Calibri" pitchFamily="34" charset="0"/>
                <a:ea typeface="Calibri" pitchFamily="34" charset="-122"/>
                <a:cs typeface="Calibri" pitchFamily="34" charset="-120"/>
              </a:rPr>
              <a:t>Businesses are constantly looking for smarter ways to capture information, serve customers faster, and reduce manual effort. The ability to convert spoken words into written text has quietly become one of the most practical tools available to companies across industries. From recording customer calls to enabling faster note-taking during meetings, this technology is reshaping how teams work and how businesses serve their audiences every single day.</a:t>
            </a:r>
            <a:endParaRPr lang="en-US" sz="1800" dirty="0"/>
          </a:p>
        </p:txBody>
      </p:sp>
      <p:sp>
        <p:nvSpPr>
          <p:cNvPr id="7" name="Text 4"/>
          <p:cNvSpPr/>
          <p:nvPr/>
        </p:nvSpPr>
        <p:spPr>
          <a:xfrm>
            <a:off x="11521440" y="6446520"/>
            <a:ext cx="548640" cy="274320"/>
          </a:xfrm>
          <a:prstGeom prst="rect">
            <a:avLst/>
          </a:prstGeom>
          <a:noFill/>
          <a:ln/>
        </p:spPr>
        <p:txBody>
          <a:bodyPr wrap="square" rtlCol="0" anchor="ctr"/>
          <a:lstStyle/>
          <a:p>
            <a:pPr marL="0" indent="0" algn="r">
              <a:buNone/>
            </a:pPr>
            <a:r>
              <a:rPr lang="en-US" sz="1000" dirty="0">
                <a:solidFill>
                  <a:srgbClr val="999999"/>
                </a:solidFill>
                <a:latin typeface="Arial" pitchFamily="34" charset="0"/>
                <a:ea typeface="Arial" pitchFamily="34" charset="-122"/>
                <a:cs typeface="Arial" pitchFamily="34" charset="-120"/>
              </a:rPr>
              <a:t>2 / 6</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pic>
        <p:nvPicPr>
          <p:cNvPr id="2" name="Image 0" descr="/mnt/user-data/uploads/DD_Logo.jpg"/>
          <p:cNvPicPr>
            <a:picLocks noChangeAspect="1"/>
          </p:cNvPicPr>
          <p:nvPr/>
        </p:nvPicPr>
        <p:blipFill>
          <a:blip r:embed="rId3"/>
          <a:stretch>
            <a:fillRect/>
          </a:stretch>
        </p:blipFill>
        <p:spPr>
          <a:xfrm>
            <a:off x="10241280" y="256032"/>
            <a:ext cx="1554480" cy="377690"/>
          </a:xfrm>
          <a:prstGeom prst="rect">
            <a:avLst/>
          </a:prstGeom>
        </p:spPr>
      </p:pic>
      <p:sp>
        <p:nvSpPr>
          <p:cNvPr id="3" name="Shape 0"/>
          <p:cNvSpPr/>
          <p:nvPr/>
        </p:nvSpPr>
        <p:spPr>
          <a:xfrm>
            <a:off x="0" y="0"/>
            <a:ext cx="228600" cy="6858000"/>
          </a:xfrm>
          <a:prstGeom prst="rect">
            <a:avLst/>
          </a:prstGeom>
          <a:solidFill>
            <a:srgbClr val="FED200"/>
          </a:solidFill>
          <a:ln/>
        </p:spPr>
      </p:sp>
      <p:sp>
        <p:nvSpPr>
          <p:cNvPr id="4" name="Text 1"/>
          <p:cNvSpPr/>
          <p:nvPr/>
        </p:nvSpPr>
        <p:spPr>
          <a:xfrm>
            <a:off x="640080" y="411480"/>
            <a:ext cx="10515600" cy="731520"/>
          </a:xfrm>
          <a:prstGeom prst="rect">
            <a:avLst/>
          </a:prstGeom>
          <a:noFill/>
          <a:ln/>
        </p:spPr>
        <p:txBody>
          <a:bodyPr wrap="square" rtlCol="0" anchor="ctr"/>
          <a:lstStyle/>
          <a:p>
            <a:pPr marL="0" indent="0">
              <a:buNone/>
            </a:pPr>
            <a:r>
              <a:rPr lang="en-US" sz="3300" b="1" dirty="0">
                <a:solidFill>
                  <a:srgbClr val="00405C"/>
                </a:solidFill>
                <a:latin typeface="Cambria" pitchFamily="34" charset="0"/>
                <a:ea typeface="Cambria" pitchFamily="34" charset="-122"/>
                <a:cs typeface="Cambria" pitchFamily="34" charset="-120"/>
              </a:rPr>
              <a:t>How the Technology Works</a:t>
            </a:r>
            <a:endParaRPr lang="en-US" sz="3300" dirty="0"/>
          </a:p>
        </p:txBody>
      </p:sp>
      <p:sp>
        <p:nvSpPr>
          <p:cNvPr id="5" name="Shape 2"/>
          <p:cNvSpPr/>
          <p:nvPr/>
        </p:nvSpPr>
        <p:spPr>
          <a:xfrm>
            <a:off x="640080" y="1417320"/>
            <a:ext cx="10515600" cy="4389120"/>
          </a:xfrm>
          <a:prstGeom prst="roundRect">
            <a:avLst>
              <a:gd name="adj" fmla="val 1667"/>
            </a:avLst>
          </a:prstGeom>
          <a:solidFill>
            <a:srgbClr val="F7F7F7"/>
          </a:solidFill>
          <a:ln/>
          <a:effectLst>
            <a:outerShdw blurRad="76200" dist="25400" dir="2700000" algn="bl" rotWithShape="0">
              <a:srgbClr val="000000">
                <a:alpha val="10000"/>
              </a:srgbClr>
            </a:outerShdw>
          </a:effectLst>
        </p:spPr>
      </p:sp>
      <p:sp>
        <p:nvSpPr>
          <p:cNvPr id="6" name="Text 3"/>
          <p:cNvSpPr/>
          <p:nvPr/>
        </p:nvSpPr>
        <p:spPr>
          <a:xfrm>
            <a:off x="1005840" y="1783080"/>
            <a:ext cx="9784080" cy="3657600"/>
          </a:xfrm>
          <a:prstGeom prst="rect">
            <a:avLst/>
          </a:prstGeom>
          <a:noFill/>
          <a:ln/>
        </p:spPr>
        <p:txBody>
          <a:bodyPr wrap="square" rtlCol="0" anchor="ctr"/>
          <a:lstStyle/>
          <a:p>
            <a:pPr marL="0" indent="0">
              <a:lnSpc>
                <a:spcPct val="135000"/>
              </a:lnSpc>
              <a:buNone/>
            </a:pPr>
            <a:r>
              <a:rPr lang="en-US" sz="1800" dirty="0">
                <a:solidFill>
                  <a:srgbClr val="1A1A1A"/>
                </a:solidFill>
                <a:latin typeface="Calibri" pitchFamily="34" charset="0"/>
                <a:ea typeface="Calibri" pitchFamily="34" charset="-122"/>
                <a:cs typeface="Calibri" pitchFamily="34" charset="-120"/>
              </a:rPr>
              <a:t>A </a:t>
            </a:r>
            <a:r>
              <a:rPr lang="en-US" sz="1800" b="1" dirty="0">
                <a:solidFill>
                  <a:srgbClr val="D2002D"/>
                </a:solidFill>
                <a:latin typeface="Calibri" pitchFamily="34" charset="0"/>
                <a:ea typeface="Calibri" pitchFamily="34" charset="-122"/>
                <a:cs typeface="Calibri" pitchFamily="34" charset="-120"/>
                <a:hlinkClick r:id="rId4"/>
              </a:rPr>
              <a:t>Voice to Text Converter</a:t>
            </a:r>
            <a:r>
              <a:rPr lang="en-US" sz="1800" dirty="0">
                <a:solidFill>
                  <a:srgbClr val="1A1A1A"/>
                </a:solidFill>
                <a:latin typeface="Calibri" pitchFamily="34" charset="0"/>
                <a:ea typeface="Calibri" pitchFamily="34" charset="-122"/>
                <a:cs typeface="Calibri" pitchFamily="34" charset="-120"/>
              </a:rPr>
              <a:t> works by picking up audio input through a microphone or recorded file and then processing that audio through a speech recognition engine. The engine breaks the sound down into individual phonemes, matches them against a language model, and produces a written transcript in real time. Modern systems are trained on vast amounts of spoken data, which is why they handle accents, varied speech speeds, and background noise far better than earlier versions did. The result is a fast, reasonably accurate written record of whatever was spoken.</a:t>
            </a:r>
            <a:endParaRPr lang="en-US" sz="1800" dirty="0"/>
          </a:p>
        </p:txBody>
      </p:sp>
      <p:sp>
        <p:nvSpPr>
          <p:cNvPr id="7" name="Text 4"/>
          <p:cNvSpPr/>
          <p:nvPr/>
        </p:nvSpPr>
        <p:spPr>
          <a:xfrm>
            <a:off x="11521440" y="6446520"/>
            <a:ext cx="548640" cy="274320"/>
          </a:xfrm>
          <a:prstGeom prst="rect">
            <a:avLst/>
          </a:prstGeom>
          <a:noFill/>
          <a:ln/>
        </p:spPr>
        <p:txBody>
          <a:bodyPr wrap="square" rtlCol="0" anchor="ctr"/>
          <a:lstStyle/>
          <a:p>
            <a:pPr marL="0" indent="0" algn="r">
              <a:buNone/>
            </a:pPr>
            <a:r>
              <a:rPr lang="en-US" sz="1000" dirty="0">
                <a:solidFill>
                  <a:srgbClr val="999999"/>
                </a:solidFill>
                <a:latin typeface="Arial" pitchFamily="34" charset="0"/>
                <a:ea typeface="Arial" pitchFamily="34" charset="-122"/>
                <a:cs typeface="Arial" pitchFamily="34" charset="-120"/>
              </a:rPr>
              <a:t>3 / 6</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pic>
        <p:nvPicPr>
          <p:cNvPr id="2" name="Image 0" descr="/mnt/user-data/uploads/DD_Logo.jpg"/>
          <p:cNvPicPr>
            <a:picLocks noChangeAspect="1"/>
          </p:cNvPicPr>
          <p:nvPr/>
        </p:nvPicPr>
        <p:blipFill>
          <a:blip r:embed="rId3"/>
          <a:stretch>
            <a:fillRect/>
          </a:stretch>
        </p:blipFill>
        <p:spPr>
          <a:xfrm>
            <a:off x="10241280" y="256032"/>
            <a:ext cx="1554480" cy="377690"/>
          </a:xfrm>
          <a:prstGeom prst="rect">
            <a:avLst/>
          </a:prstGeom>
        </p:spPr>
      </p:pic>
      <p:sp>
        <p:nvSpPr>
          <p:cNvPr id="3" name="Shape 0"/>
          <p:cNvSpPr/>
          <p:nvPr/>
        </p:nvSpPr>
        <p:spPr>
          <a:xfrm>
            <a:off x="0" y="0"/>
            <a:ext cx="228600" cy="6858000"/>
          </a:xfrm>
          <a:prstGeom prst="rect">
            <a:avLst/>
          </a:prstGeom>
          <a:solidFill>
            <a:srgbClr val="78A115"/>
          </a:solidFill>
          <a:ln/>
        </p:spPr>
      </p:sp>
      <p:sp>
        <p:nvSpPr>
          <p:cNvPr id="4" name="Text 1"/>
          <p:cNvSpPr/>
          <p:nvPr/>
        </p:nvSpPr>
        <p:spPr>
          <a:xfrm>
            <a:off x="640080" y="411480"/>
            <a:ext cx="10515600" cy="731520"/>
          </a:xfrm>
          <a:prstGeom prst="rect">
            <a:avLst/>
          </a:prstGeom>
          <a:noFill/>
          <a:ln/>
        </p:spPr>
        <p:txBody>
          <a:bodyPr wrap="square" rtlCol="0" anchor="ctr"/>
          <a:lstStyle/>
          <a:p>
            <a:pPr marL="0" indent="0">
              <a:buNone/>
            </a:pPr>
            <a:r>
              <a:rPr lang="en-US" sz="3300" b="1" dirty="0">
                <a:solidFill>
                  <a:srgbClr val="00405C"/>
                </a:solidFill>
                <a:latin typeface="Cambria" pitchFamily="34" charset="0"/>
                <a:ea typeface="Cambria" pitchFamily="34" charset="-122"/>
                <a:cs typeface="Cambria" pitchFamily="34" charset="-120"/>
              </a:rPr>
              <a:t>Where Businesses Use It</a:t>
            </a:r>
            <a:endParaRPr lang="en-US" sz="3300" dirty="0"/>
          </a:p>
        </p:txBody>
      </p:sp>
      <p:sp>
        <p:nvSpPr>
          <p:cNvPr id="5" name="Shape 2"/>
          <p:cNvSpPr/>
          <p:nvPr/>
        </p:nvSpPr>
        <p:spPr>
          <a:xfrm>
            <a:off x="640080" y="1417320"/>
            <a:ext cx="10515600" cy="4389120"/>
          </a:xfrm>
          <a:prstGeom prst="roundRect">
            <a:avLst>
              <a:gd name="adj" fmla="val 1667"/>
            </a:avLst>
          </a:prstGeom>
          <a:solidFill>
            <a:srgbClr val="F7F7F7"/>
          </a:solidFill>
          <a:ln/>
          <a:effectLst>
            <a:outerShdw blurRad="76200" dist="25400" dir="2700000" algn="bl" rotWithShape="0">
              <a:srgbClr val="000000">
                <a:alpha val="10000"/>
              </a:srgbClr>
            </a:outerShdw>
          </a:effectLst>
        </p:spPr>
      </p:sp>
      <p:sp>
        <p:nvSpPr>
          <p:cNvPr id="6" name="Text 3"/>
          <p:cNvSpPr/>
          <p:nvPr/>
        </p:nvSpPr>
        <p:spPr>
          <a:xfrm>
            <a:off x="1005840" y="1783080"/>
            <a:ext cx="9784080" cy="3657600"/>
          </a:xfrm>
          <a:prstGeom prst="rect">
            <a:avLst/>
          </a:prstGeom>
          <a:noFill/>
          <a:ln/>
        </p:spPr>
        <p:txBody>
          <a:bodyPr wrap="square" rtlCol="0" anchor="ctr"/>
          <a:lstStyle/>
          <a:p>
            <a:pPr marL="0" indent="0">
              <a:lnSpc>
                <a:spcPct val="135000"/>
              </a:lnSpc>
              <a:buNone/>
            </a:pPr>
            <a:r>
              <a:rPr lang="en-US" sz="1800" dirty="0">
                <a:solidFill>
                  <a:srgbClr val="1A1A1A"/>
                </a:solidFill>
                <a:latin typeface="Calibri" pitchFamily="34" charset="0"/>
                <a:ea typeface="Calibri" pitchFamily="34" charset="-122"/>
                <a:cs typeface="Calibri" pitchFamily="34" charset="-120"/>
              </a:rPr>
              <a:t>Call centers use speech-to-text tools to automatically transcribe customer conversations, making it easier to review interactions, identify recurring issues, and maintain quality standards without listening to every recording manually. Healthcare providers use it to document consultations in real time. Legal and financial teams rely on it to keep accurate records of meetings and decisions. Across all these settings, the common thread is simple: capturing spoken information accurately and quickly, without adding extra steps to an already busy workflow.</a:t>
            </a:r>
            <a:endParaRPr lang="en-US" sz="1800" dirty="0"/>
          </a:p>
        </p:txBody>
      </p:sp>
      <p:sp>
        <p:nvSpPr>
          <p:cNvPr id="7" name="Text 4"/>
          <p:cNvSpPr/>
          <p:nvPr/>
        </p:nvSpPr>
        <p:spPr>
          <a:xfrm>
            <a:off x="11521440" y="6446520"/>
            <a:ext cx="548640" cy="274320"/>
          </a:xfrm>
          <a:prstGeom prst="rect">
            <a:avLst/>
          </a:prstGeom>
          <a:noFill/>
          <a:ln/>
        </p:spPr>
        <p:txBody>
          <a:bodyPr wrap="square" rtlCol="0" anchor="ctr"/>
          <a:lstStyle/>
          <a:p>
            <a:pPr marL="0" indent="0" algn="r">
              <a:buNone/>
            </a:pPr>
            <a:r>
              <a:rPr lang="en-US" sz="1000" dirty="0">
                <a:solidFill>
                  <a:srgbClr val="999999"/>
                </a:solidFill>
                <a:latin typeface="Arial" pitchFamily="34" charset="0"/>
                <a:ea typeface="Arial" pitchFamily="34" charset="-122"/>
                <a:cs typeface="Arial" pitchFamily="34" charset="-120"/>
              </a:rPr>
              <a:t>4 / 6</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pic>
        <p:nvPicPr>
          <p:cNvPr id="2" name="Image 0" descr="/mnt/user-data/uploads/DD_Logo.jpg"/>
          <p:cNvPicPr>
            <a:picLocks noChangeAspect="1"/>
          </p:cNvPicPr>
          <p:nvPr/>
        </p:nvPicPr>
        <p:blipFill>
          <a:blip r:embed="rId3"/>
          <a:stretch>
            <a:fillRect/>
          </a:stretch>
        </p:blipFill>
        <p:spPr>
          <a:xfrm>
            <a:off x="10241280" y="256032"/>
            <a:ext cx="1554480" cy="377690"/>
          </a:xfrm>
          <a:prstGeom prst="rect">
            <a:avLst/>
          </a:prstGeom>
        </p:spPr>
      </p:pic>
      <p:sp>
        <p:nvSpPr>
          <p:cNvPr id="3" name="Shape 0"/>
          <p:cNvSpPr/>
          <p:nvPr/>
        </p:nvSpPr>
        <p:spPr>
          <a:xfrm>
            <a:off x="0" y="0"/>
            <a:ext cx="228600" cy="6858000"/>
          </a:xfrm>
          <a:prstGeom prst="rect">
            <a:avLst/>
          </a:prstGeom>
          <a:solidFill>
            <a:srgbClr val="00405C"/>
          </a:solidFill>
          <a:ln/>
        </p:spPr>
      </p:sp>
      <p:sp>
        <p:nvSpPr>
          <p:cNvPr id="4" name="Text 1"/>
          <p:cNvSpPr/>
          <p:nvPr/>
        </p:nvSpPr>
        <p:spPr>
          <a:xfrm>
            <a:off x="640080" y="411480"/>
            <a:ext cx="10515600" cy="731520"/>
          </a:xfrm>
          <a:prstGeom prst="rect">
            <a:avLst/>
          </a:prstGeom>
          <a:noFill/>
          <a:ln/>
        </p:spPr>
        <p:txBody>
          <a:bodyPr wrap="square" rtlCol="0" anchor="ctr"/>
          <a:lstStyle/>
          <a:p>
            <a:pPr marL="0" indent="0">
              <a:buNone/>
            </a:pPr>
            <a:r>
              <a:rPr lang="en-US" sz="3000" b="1" dirty="0">
                <a:solidFill>
                  <a:srgbClr val="00405C"/>
                </a:solidFill>
                <a:latin typeface="Cambria" pitchFamily="34" charset="0"/>
                <a:ea typeface="Cambria" pitchFamily="34" charset="-122"/>
                <a:cs typeface="Cambria" pitchFamily="34" charset="-120"/>
              </a:rPr>
              <a:t>Why the Online Version Makes a Difference</a:t>
            </a:r>
            <a:endParaRPr lang="en-US" sz="3000" dirty="0"/>
          </a:p>
        </p:txBody>
      </p:sp>
      <p:sp>
        <p:nvSpPr>
          <p:cNvPr id="5" name="Shape 2"/>
          <p:cNvSpPr/>
          <p:nvPr/>
        </p:nvSpPr>
        <p:spPr>
          <a:xfrm>
            <a:off x="640080" y="1417320"/>
            <a:ext cx="10515600" cy="4389120"/>
          </a:xfrm>
          <a:prstGeom prst="roundRect">
            <a:avLst>
              <a:gd name="adj" fmla="val 1667"/>
            </a:avLst>
          </a:prstGeom>
          <a:solidFill>
            <a:srgbClr val="F7F7F7"/>
          </a:solidFill>
          <a:ln/>
          <a:effectLst>
            <a:outerShdw blurRad="76200" dist="25400" dir="2700000" algn="bl" rotWithShape="0">
              <a:srgbClr val="000000">
                <a:alpha val="10000"/>
              </a:srgbClr>
            </a:outerShdw>
          </a:effectLst>
        </p:spPr>
      </p:sp>
      <p:sp>
        <p:nvSpPr>
          <p:cNvPr id="6" name="Text 3"/>
          <p:cNvSpPr/>
          <p:nvPr/>
        </p:nvSpPr>
        <p:spPr>
          <a:xfrm>
            <a:off x="1005840" y="1783080"/>
            <a:ext cx="9784080" cy="3657600"/>
          </a:xfrm>
          <a:prstGeom prst="rect">
            <a:avLst/>
          </a:prstGeom>
          <a:noFill/>
          <a:ln/>
        </p:spPr>
        <p:txBody>
          <a:bodyPr wrap="square" rtlCol="0" anchor="ctr"/>
          <a:lstStyle/>
          <a:p>
            <a:pPr marL="0" indent="0">
              <a:lnSpc>
                <a:spcPct val="135000"/>
              </a:lnSpc>
              <a:buNone/>
            </a:pPr>
            <a:r>
              <a:rPr lang="en-US" sz="1800" dirty="0">
                <a:solidFill>
                  <a:srgbClr val="1A1A1A"/>
                </a:solidFill>
                <a:latin typeface="Calibri" pitchFamily="34" charset="0"/>
                <a:ea typeface="Calibri" pitchFamily="34" charset="-122"/>
                <a:cs typeface="Calibri" pitchFamily="34" charset="-120"/>
              </a:rPr>
              <a:t>A </a:t>
            </a:r>
            <a:r>
              <a:rPr lang="en-US" sz="1800" b="1" dirty="0">
                <a:solidFill>
                  <a:srgbClr val="D2002D"/>
                </a:solidFill>
                <a:latin typeface="Calibri" pitchFamily="34" charset="0"/>
                <a:ea typeface="Calibri" pitchFamily="34" charset="-122"/>
                <a:cs typeface="Calibri" pitchFamily="34" charset="-120"/>
                <a:hlinkClick r:id="rId4"/>
              </a:rPr>
              <a:t>Voice to Text Converter Online</a:t>
            </a:r>
            <a:r>
              <a:rPr lang="en-US" sz="1800" dirty="0">
                <a:solidFill>
                  <a:srgbClr val="1A1A1A"/>
                </a:solidFill>
                <a:latin typeface="Calibri" pitchFamily="34" charset="0"/>
                <a:ea typeface="Calibri" pitchFamily="34" charset="-122"/>
                <a:cs typeface="Calibri" pitchFamily="34" charset="-120"/>
              </a:rPr>
              <a:t> removes the need for software installation, heavy hardware, or technical setup. Teams can access the tool directly from a browser, making it easy to use across departments without any IT overhead. Cloud-based processing also means the system improves continuously as it learns from more data, offering better accuracy over time. For businesses managing high volumes of calls or remote teams spread across different locations, an online solution brings both flexibility and reliability into one place.</a:t>
            </a:r>
            <a:endParaRPr lang="en-US" sz="1800" dirty="0"/>
          </a:p>
        </p:txBody>
      </p:sp>
      <p:sp>
        <p:nvSpPr>
          <p:cNvPr id="7" name="Text 4"/>
          <p:cNvSpPr/>
          <p:nvPr/>
        </p:nvSpPr>
        <p:spPr>
          <a:xfrm>
            <a:off x="11521440" y="6446520"/>
            <a:ext cx="548640" cy="274320"/>
          </a:xfrm>
          <a:prstGeom prst="rect">
            <a:avLst/>
          </a:prstGeom>
          <a:noFill/>
          <a:ln/>
        </p:spPr>
        <p:txBody>
          <a:bodyPr wrap="square" rtlCol="0" anchor="ctr"/>
          <a:lstStyle/>
          <a:p>
            <a:pPr marL="0" indent="0" algn="r">
              <a:buNone/>
            </a:pPr>
            <a:r>
              <a:rPr lang="en-US" sz="1000" dirty="0">
                <a:solidFill>
                  <a:srgbClr val="999999"/>
                </a:solidFill>
                <a:latin typeface="Arial" pitchFamily="34" charset="0"/>
                <a:ea typeface="Arial" pitchFamily="34" charset="-122"/>
                <a:cs typeface="Arial" pitchFamily="34" charset="-120"/>
              </a:rPr>
              <a:t>5 / 6</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0405C"/>
        </a:solidFill>
        <a:effectLst/>
      </p:bgPr>
    </p:bg>
    <p:spTree>
      <p:nvGrpSpPr>
        <p:cNvPr id="1" name=""/>
        <p:cNvGrpSpPr/>
        <p:nvPr/>
      </p:nvGrpSpPr>
      <p:grpSpPr>
        <a:xfrm>
          <a:off x="0" y="0"/>
          <a:ext cx="0" cy="0"/>
          <a:chOff x="0" y="0"/>
          <a:chExt cx="0" cy="0"/>
        </a:xfrm>
      </p:grpSpPr>
      <p:sp>
        <p:nvSpPr>
          <p:cNvPr id="2" name="Shape 0"/>
          <p:cNvSpPr/>
          <p:nvPr/>
        </p:nvSpPr>
        <p:spPr>
          <a:xfrm>
            <a:off x="-1463040" y="-1463040"/>
            <a:ext cx="4206240" cy="4206240"/>
          </a:xfrm>
          <a:prstGeom prst="ellipse">
            <a:avLst/>
          </a:prstGeom>
          <a:solidFill>
            <a:srgbClr val="78A115">
              <a:alpha val="20000"/>
            </a:srgbClr>
          </a:solidFill>
          <a:ln/>
        </p:spPr>
      </p:sp>
      <p:sp>
        <p:nvSpPr>
          <p:cNvPr id="3" name="Shape 1"/>
          <p:cNvSpPr/>
          <p:nvPr/>
        </p:nvSpPr>
        <p:spPr>
          <a:xfrm>
            <a:off x="10058400" y="4114800"/>
            <a:ext cx="4206240" cy="4206240"/>
          </a:xfrm>
          <a:prstGeom prst="ellipse">
            <a:avLst/>
          </a:prstGeom>
          <a:solidFill>
            <a:srgbClr val="D2002D">
              <a:alpha val="20000"/>
            </a:srgbClr>
          </a:solidFill>
          <a:ln/>
        </p:spPr>
      </p:sp>
      <p:pic>
        <p:nvPicPr>
          <p:cNvPr id="4" name="Image 0" descr="/mnt/user-data/uploads/DD_Logo.jpg"/>
          <p:cNvPicPr>
            <a:picLocks noChangeAspect="1"/>
          </p:cNvPicPr>
          <p:nvPr/>
        </p:nvPicPr>
        <p:blipFill>
          <a:blip r:embed="rId3"/>
          <a:stretch>
            <a:fillRect/>
          </a:stretch>
        </p:blipFill>
        <p:spPr>
          <a:xfrm>
            <a:off x="548640" y="411480"/>
            <a:ext cx="1920240" cy="466558"/>
          </a:xfrm>
          <a:prstGeom prst="rect">
            <a:avLst/>
          </a:prstGeom>
        </p:spPr>
      </p:pic>
      <p:sp>
        <p:nvSpPr>
          <p:cNvPr id="5" name="Text 2"/>
          <p:cNvSpPr/>
          <p:nvPr/>
        </p:nvSpPr>
        <p:spPr>
          <a:xfrm>
            <a:off x="640080" y="1554480"/>
            <a:ext cx="10972800" cy="777240"/>
          </a:xfrm>
          <a:prstGeom prst="rect">
            <a:avLst/>
          </a:prstGeom>
          <a:noFill/>
          <a:ln/>
        </p:spPr>
        <p:txBody>
          <a:bodyPr wrap="square" rtlCol="0" anchor="ctr"/>
          <a:lstStyle/>
          <a:p>
            <a:pPr marL="0" indent="0">
              <a:buNone/>
            </a:pPr>
            <a:r>
              <a:rPr lang="en-US" sz="3400" b="1" dirty="0">
                <a:solidFill>
                  <a:srgbClr val="FFFFFF"/>
                </a:solidFill>
                <a:latin typeface="Cambria" pitchFamily="34" charset="0"/>
                <a:ea typeface="Cambria" pitchFamily="34" charset="-122"/>
                <a:cs typeface="Cambria" pitchFamily="34" charset="-120"/>
              </a:rPr>
              <a:t>How DialDesk India Fits In</a:t>
            </a:r>
            <a:endParaRPr lang="en-US" sz="3400" dirty="0"/>
          </a:p>
        </p:txBody>
      </p:sp>
      <p:sp>
        <p:nvSpPr>
          <p:cNvPr id="6" name="Shape 3"/>
          <p:cNvSpPr/>
          <p:nvPr/>
        </p:nvSpPr>
        <p:spPr>
          <a:xfrm>
            <a:off x="640080" y="2514600"/>
            <a:ext cx="10515600" cy="3200400"/>
          </a:xfrm>
          <a:prstGeom prst="roundRect">
            <a:avLst>
              <a:gd name="adj" fmla="val 2286"/>
            </a:avLst>
          </a:prstGeom>
          <a:solidFill>
            <a:srgbClr val="FFFFFF"/>
          </a:solidFill>
          <a:ln/>
        </p:spPr>
      </p:sp>
      <p:sp>
        <p:nvSpPr>
          <p:cNvPr id="7" name="Text 4"/>
          <p:cNvSpPr/>
          <p:nvPr/>
        </p:nvSpPr>
        <p:spPr>
          <a:xfrm>
            <a:off x="1005840" y="2834640"/>
            <a:ext cx="9784080" cy="2560320"/>
          </a:xfrm>
          <a:prstGeom prst="rect">
            <a:avLst/>
          </a:prstGeom>
          <a:noFill/>
          <a:ln/>
        </p:spPr>
        <p:txBody>
          <a:bodyPr wrap="square" rtlCol="0" anchor="ctr"/>
          <a:lstStyle/>
          <a:p>
            <a:pPr marL="0" indent="0">
              <a:lnSpc>
                <a:spcPct val="130000"/>
              </a:lnSpc>
              <a:buNone/>
            </a:pPr>
            <a:r>
              <a:rPr lang="en-US" sz="1800" dirty="0">
                <a:solidFill>
                  <a:srgbClr val="1A1A1A"/>
                </a:solidFill>
                <a:latin typeface="Calibri" pitchFamily="34" charset="0"/>
                <a:ea typeface="Calibri" pitchFamily="34" charset="-122"/>
                <a:cs typeface="Calibri" pitchFamily="34" charset="-120"/>
              </a:rPr>
              <a:t>DialDesk India helps businesses integrate voice and communication technologies into their support operations seamlessly. Whether it's managing inbound calls, maintaining transcripts for quality checks, or supporting remote teams with reliable communication infrastructure, the right partner makes all the difference. If your business is ready to explore how voice technology can improve efficiency and customer satisfaction, DialDesk India is here to help you get started.</a:t>
            </a:r>
            <a:endParaRPr lang="en-US" sz="1800" dirty="0"/>
          </a:p>
        </p:txBody>
      </p:sp>
      <p:sp>
        <p:nvSpPr>
          <p:cNvPr id="8" name="Text 5"/>
          <p:cNvSpPr/>
          <p:nvPr/>
        </p:nvSpPr>
        <p:spPr>
          <a:xfrm>
            <a:off x="640080" y="6080760"/>
            <a:ext cx="7772400" cy="411480"/>
          </a:xfrm>
          <a:prstGeom prst="rect">
            <a:avLst/>
          </a:prstGeom>
          <a:noFill/>
          <a:ln/>
        </p:spPr>
        <p:txBody>
          <a:bodyPr wrap="square" rtlCol="0" anchor="ctr"/>
          <a:lstStyle/>
          <a:p>
            <a:pPr marL="0" indent="0">
              <a:buNone/>
            </a:pPr>
            <a:r>
              <a:rPr lang="en-US" sz="1600" i="1" dirty="0">
                <a:solidFill>
                  <a:srgbClr val="FED200"/>
                </a:solidFill>
                <a:latin typeface="Calibri" pitchFamily="34" charset="0"/>
                <a:ea typeface="Calibri" pitchFamily="34" charset="-122"/>
                <a:cs typeface="Calibri" pitchFamily="34" charset="-120"/>
                <a:hlinkClick r:id="rId4"/>
              </a:rPr>
              <a:t>Schedule a free demo today</a:t>
            </a:r>
            <a:r>
              <a:rPr lang="en-US" sz="1600" i="1" dirty="0">
                <a:solidFill>
                  <a:srgbClr val="FED200"/>
                </a:solidFill>
                <a:latin typeface="Calibri" pitchFamily="34" charset="0"/>
                <a:ea typeface="Calibri" pitchFamily="34" charset="-122"/>
                <a:cs typeface="Calibri" pitchFamily="34" charset="-120"/>
              </a:rPr>
              <a:t> — www.dialdesk.in</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493</Words>
  <Application>Microsoft Office PowerPoint</Application>
  <PresentationFormat>Custom</PresentationFormat>
  <Paragraphs>25</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Does Voice to Text Converter Online Work?</dc:title>
  <dc:subject>PptxGenJS Presentation</dc:subject>
  <dc:creator>DialDesk India</dc:creator>
  <cp:lastModifiedBy>Manmeet Kaur IDC57468</cp:lastModifiedBy>
  <cp:revision>4</cp:revision>
  <dcterms:created xsi:type="dcterms:W3CDTF">2026-06-15T05:30:48Z</dcterms:created>
  <dcterms:modified xsi:type="dcterms:W3CDTF">2026-06-15T05:34:51Z</dcterms:modified>
</cp:coreProperties>
</file>